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0"/>
  </p:notesMasterIdLst>
  <p:handoutMasterIdLst>
    <p:handoutMasterId r:id="rId41"/>
  </p:handoutMasterIdLst>
  <p:sldIdLst>
    <p:sldId id="283" r:id="rId5"/>
    <p:sldId id="257" r:id="rId6"/>
    <p:sldId id="262" r:id="rId7"/>
    <p:sldId id="278" r:id="rId8"/>
    <p:sldId id="279" r:id="rId9"/>
    <p:sldId id="280" r:id="rId10"/>
    <p:sldId id="260" r:id="rId11"/>
    <p:sldId id="277" r:id="rId12"/>
    <p:sldId id="309" r:id="rId13"/>
    <p:sldId id="274" r:id="rId14"/>
    <p:sldId id="301" r:id="rId15"/>
    <p:sldId id="321" r:id="rId16"/>
    <p:sldId id="307" r:id="rId17"/>
    <p:sldId id="308" r:id="rId18"/>
    <p:sldId id="311" r:id="rId19"/>
    <p:sldId id="302" r:id="rId20"/>
    <p:sldId id="256" r:id="rId21"/>
    <p:sldId id="299" r:id="rId22"/>
    <p:sldId id="316" r:id="rId23"/>
    <p:sldId id="318" r:id="rId24"/>
    <p:sldId id="320" r:id="rId25"/>
    <p:sldId id="317" r:id="rId26"/>
    <p:sldId id="300" r:id="rId27"/>
    <p:sldId id="286" r:id="rId28"/>
    <p:sldId id="287" r:id="rId29"/>
    <p:sldId id="288" r:id="rId30"/>
    <p:sldId id="314" r:id="rId31"/>
    <p:sldId id="290" r:id="rId32"/>
    <p:sldId id="306" r:id="rId33"/>
    <p:sldId id="289" r:id="rId34"/>
    <p:sldId id="292" r:id="rId35"/>
    <p:sldId id="305" r:id="rId36"/>
    <p:sldId id="281" r:id="rId37"/>
    <p:sldId id="282" r:id="rId38"/>
    <p:sldId id="315" r:id="rId3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 v="109" dt="2020-09-03T05:14:13.314"/>
    <p1510:client id="{BA059A7A-20B4-6DAA-7002-F44CAF004147}" v="1" dt="2020-09-03T05:11:19.66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ゲスト ユーザー" userId="S::urn:spo:anon#a305a46aef02f77745a20759aab090a5720907b9b8435c210a9c36d8e46edfcd::" providerId="AD" clId="Web-{93DF144C-1046-4F98-7F95-ACB43A9BC688}"/>
    <pc:docChg chg="modSld">
      <pc:chgData name="ゲスト ユーザー" userId="S::urn:spo:anon#a305a46aef02f77745a20759aab090a5720907b9b8435c210a9c36d8e46edfcd::" providerId="AD" clId="Web-{93DF144C-1046-4F98-7F95-ACB43A9BC688}" dt="2020-09-03T05:14:13.314" v="108" actId="1076"/>
      <pc:docMkLst>
        <pc:docMk/>
      </pc:docMkLst>
      <pc:sldChg chg="addSp modSp">
        <pc:chgData name="ゲスト ユーザー" userId="S::urn:spo:anon#a305a46aef02f77745a20759aab090a5720907b9b8435c210a9c36d8e46edfcd::" providerId="AD" clId="Web-{93DF144C-1046-4F98-7F95-ACB43A9BC688}" dt="2020-09-03T05:14:13.314" v="108" actId="1076"/>
        <pc:sldMkLst>
          <pc:docMk/>
          <pc:sldMk cId="2208822222" sldId="288"/>
        </pc:sldMkLst>
        <pc:spChg chg="mod">
          <ac:chgData name="ゲスト ユーザー" userId="S::urn:spo:anon#a305a46aef02f77745a20759aab090a5720907b9b8435c210a9c36d8e46edfcd::" providerId="AD" clId="Web-{93DF144C-1046-4F98-7F95-ACB43A9BC688}" dt="2020-09-03T05:13:22.375" v="100" actId="14100"/>
          <ac:spMkLst>
            <pc:docMk/>
            <pc:sldMk cId="2208822222" sldId="288"/>
            <ac:spMk id="4" creationId="{00000000-0000-0000-0000-000000000000}"/>
          </ac:spMkLst>
        </pc:spChg>
        <pc:spChg chg="mod">
          <ac:chgData name="ゲスト ユーザー" userId="S::urn:spo:anon#a305a46aef02f77745a20759aab090a5720907b9b8435c210a9c36d8e46edfcd::" providerId="AD" clId="Web-{93DF144C-1046-4F98-7F95-ACB43A9BC688}" dt="2020-09-03T05:13:26.391" v="101" actId="1076"/>
          <ac:spMkLst>
            <pc:docMk/>
            <pc:sldMk cId="2208822222" sldId="288"/>
            <ac:spMk id="5" creationId="{00000000-0000-0000-0000-000000000000}"/>
          </ac:spMkLst>
        </pc:spChg>
        <pc:spChg chg="mod">
          <ac:chgData name="ゲスト ユーザー" userId="S::urn:spo:anon#a305a46aef02f77745a20759aab090a5720907b9b8435c210a9c36d8e46edfcd::" providerId="AD" clId="Web-{93DF144C-1046-4F98-7F95-ACB43A9BC688}" dt="2020-09-03T05:13:29.500" v="102" actId="1076"/>
          <ac:spMkLst>
            <pc:docMk/>
            <pc:sldMk cId="2208822222" sldId="288"/>
            <ac:spMk id="6" creationId="{00000000-0000-0000-0000-000000000000}"/>
          </ac:spMkLst>
        </pc:spChg>
        <pc:spChg chg="mod">
          <ac:chgData name="ゲスト ユーザー" userId="S::urn:spo:anon#a305a46aef02f77745a20759aab090a5720907b9b8435c210a9c36d8e46edfcd::" providerId="AD" clId="Web-{93DF144C-1046-4F98-7F95-ACB43A9BC688}" dt="2020-09-03T05:13:39.204" v="104" actId="1076"/>
          <ac:spMkLst>
            <pc:docMk/>
            <pc:sldMk cId="2208822222" sldId="288"/>
            <ac:spMk id="7" creationId="{00000000-0000-0000-0000-000000000000}"/>
          </ac:spMkLst>
        </pc:spChg>
        <pc:spChg chg="add mod">
          <ac:chgData name="ゲスト ユーザー" userId="S::urn:spo:anon#a305a46aef02f77745a20759aab090a5720907b9b8435c210a9c36d8e46edfcd::" providerId="AD" clId="Web-{93DF144C-1046-4F98-7F95-ACB43A9BC688}" dt="2020-09-03T05:13:35.391" v="103" actId="1076"/>
          <ac:spMkLst>
            <pc:docMk/>
            <pc:sldMk cId="2208822222" sldId="288"/>
            <ac:spMk id="8" creationId="{388BB27C-B817-4E35-A9B2-BA7F955D4E56}"/>
          </ac:spMkLst>
        </pc:spChg>
        <pc:spChg chg="add mod">
          <ac:chgData name="ゲスト ユーザー" userId="S::urn:spo:anon#a305a46aef02f77745a20759aab090a5720907b9b8435c210a9c36d8e46edfcd::" providerId="AD" clId="Web-{93DF144C-1046-4F98-7F95-ACB43A9BC688}" dt="2020-09-03T05:14:13.314" v="108" actId="1076"/>
          <ac:spMkLst>
            <pc:docMk/>
            <pc:sldMk cId="2208822222" sldId="288"/>
            <ac:spMk id="9" creationId="{528AF6CD-0261-468E-B257-790377550752}"/>
          </ac:spMkLst>
        </pc:spChg>
      </pc:sldChg>
    </pc:docChg>
  </pc:docChgLst>
  <pc:docChgLst>
    <pc:chgData name="ゲスト ユーザー" userId="S::urn:spo:anon#a305a46aef02f77745a20759aab090a5720907b9b8435c210a9c36d8e46edfcd::" providerId="AD" clId="Web-{BA059A7A-20B4-6DAA-7002-F44CAF004147}"/>
    <pc:docChg chg="modSld">
      <pc:chgData name="ゲスト ユーザー" userId="S::urn:spo:anon#a305a46aef02f77745a20759aab090a5720907b9b8435c210a9c36d8e46edfcd::" providerId="AD" clId="Web-{BA059A7A-20B4-6DAA-7002-F44CAF004147}" dt="2020-09-03T05:11:19.660" v="0" actId="14100"/>
      <pc:docMkLst>
        <pc:docMk/>
      </pc:docMkLst>
      <pc:sldChg chg="modSp">
        <pc:chgData name="ゲスト ユーザー" userId="S::urn:spo:anon#a305a46aef02f77745a20759aab090a5720907b9b8435c210a9c36d8e46edfcd::" providerId="AD" clId="Web-{BA059A7A-20B4-6DAA-7002-F44CAF004147}" dt="2020-09-03T05:11:19.660" v="0" actId="14100"/>
        <pc:sldMkLst>
          <pc:docMk/>
          <pc:sldMk cId="1461230018" sldId="279"/>
        </pc:sldMkLst>
        <pc:spChg chg="mod">
          <ac:chgData name="ゲスト ユーザー" userId="S::urn:spo:anon#a305a46aef02f77745a20759aab090a5720907b9b8435c210a9c36d8e46edfcd::" providerId="AD" clId="Web-{BA059A7A-20B4-6DAA-7002-F44CAF004147}" dt="2020-09-03T05:11:19.660" v="0" actId="14100"/>
          <ac:spMkLst>
            <pc:docMk/>
            <pc:sldMk cId="1461230018" sldId="279"/>
            <ac:spMk id="7" creationId="{00000000-0000-0000-0000-000000000000}"/>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ata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diagrams/_rels/drawing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3C5471-685B-4CE9-8F52-DA6D9921005E}" type="doc">
      <dgm:prSet loTypeId="urn:microsoft.com/office/officeart/2005/8/layout/vList4" loCatId="list" qsTypeId="urn:microsoft.com/office/officeart/2005/8/quickstyle/simple1" qsCatId="simple" csTypeId="urn:microsoft.com/office/officeart/2005/8/colors/accent0_1" csCatId="mainScheme" phldr="1"/>
      <dgm:spPr/>
      <dgm:t>
        <a:bodyPr/>
        <a:lstStyle/>
        <a:p>
          <a:endParaRPr kumimoji="1" lang="ja-JP" altLang="en-US"/>
        </a:p>
      </dgm:t>
    </dgm:pt>
    <dgm:pt modelId="{7E28CD11-7AC2-4525-A28F-0A5E6FE593E2}">
      <dgm:prSet phldrT="[テキスト]" custT="1"/>
      <dgm:spPr/>
      <dgm:t>
        <a:bodyPr/>
        <a:lstStyle/>
        <a:p>
          <a:r>
            <a:rPr kumimoji="1" lang="en-US" altLang="ja-JP" sz="2000">
              <a:latin typeface="メイリオ" panose="020B0604030504040204" pitchFamily="50" charset="-128"/>
              <a:ea typeface="メイリオ" panose="020B0604030504040204" pitchFamily="50" charset="-128"/>
            </a:rPr>
            <a:t>BEAMS</a:t>
          </a:r>
        </a:p>
        <a:p>
          <a:endParaRPr kumimoji="1" lang="ja-JP" altLang="en-US" sz="2000">
            <a:latin typeface="メイリオ" panose="020B0604030504040204" pitchFamily="50" charset="-128"/>
            <a:ea typeface="メイリオ" panose="020B0604030504040204" pitchFamily="50" charset="-128"/>
          </a:endParaRPr>
        </a:p>
      </dgm:t>
    </dgm:pt>
    <dgm:pt modelId="{68664F3A-ABAC-47C0-9B0E-5922C3D23751}" type="parTrans" cxnId="{E828B24E-4968-44E6-8F95-B48DD4AD80F0}">
      <dgm:prSet/>
      <dgm:spPr/>
      <dgm:t>
        <a:bodyPr/>
        <a:lstStyle/>
        <a:p>
          <a:endParaRPr kumimoji="1" lang="ja-JP" altLang="en-US"/>
        </a:p>
      </dgm:t>
    </dgm:pt>
    <dgm:pt modelId="{F4706899-73D6-41AF-890A-8D40CD050B29}" type="sibTrans" cxnId="{E828B24E-4968-44E6-8F95-B48DD4AD80F0}">
      <dgm:prSet/>
      <dgm:spPr/>
      <dgm:t>
        <a:bodyPr/>
        <a:lstStyle/>
        <a:p>
          <a:endParaRPr kumimoji="1" lang="ja-JP" altLang="en-US"/>
        </a:p>
      </dgm:t>
    </dgm:pt>
    <dgm:pt modelId="{B142E678-2882-4FE4-8C23-A01700676694}">
      <dgm:prSet phldrT="[テキスト]" custT="1"/>
      <dgm:spPr/>
      <dgm:t>
        <a:bodyPr/>
        <a:lstStyle/>
        <a:p>
          <a:r>
            <a:rPr kumimoji="1" lang="ja-JP" altLang="en-US" sz="2000">
              <a:latin typeface="メイリオ" panose="020B0604030504040204" pitchFamily="50" charset="-128"/>
              <a:ea typeface="メイリオ" panose="020B0604030504040204" pitchFamily="50" charset="-128"/>
            </a:rPr>
            <a:t>三越伊勢丹</a:t>
          </a:r>
          <a:endParaRPr kumimoji="1" lang="en-US" altLang="ja-JP" sz="2000">
            <a:latin typeface="メイリオ" panose="020B0604030504040204" pitchFamily="50" charset="-128"/>
            <a:ea typeface="メイリオ" panose="020B0604030504040204" pitchFamily="50" charset="-128"/>
          </a:endParaRPr>
        </a:p>
        <a:p>
          <a:endParaRPr kumimoji="1" lang="ja-JP" altLang="en-US" sz="2000">
            <a:latin typeface="メイリオ" panose="020B0604030504040204" pitchFamily="50" charset="-128"/>
            <a:ea typeface="メイリオ" panose="020B0604030504040204" pitchFamily="50" charset="-128"/>
          </a:endParaRPr>
        </a:p>
      </dgm:t>
    </dgm:pt>
    <dgm:pt modelId="{39422451-4F4F-434C-8307-3C5AF83E8BF0}" type="parTrans" cxnId="{A4247927-5670-4983-92D7-AD18F2E449B9}">
      <dgm:prSet/>
      <dgm:spPr/>
      <dgm:t>
        <a:bodyPr/>
        <a:lstStyle/>
        <a:p>
          <a:endParaRPr kumimoji="1" lang="ja-JP" altLang="en-US"/>
        </a:p>
      </dgm:t>
    </dgm:pt>
    <dgm:pt modelId="{1A14AE1D-B4B9-4D3F-98B0-49179CFBDF0F}" type="sibTrans" cxnId="{A4247927-5670-4983-92D7-AD18F2E449B9}">
      <dgm:prSet/>
      <dgm:spPr/>
      <dgm:t>
        <a:bodyPr/>
        <a:lstStyle/>
        <a:p>
          <a:endParaRPr kumimoji="1" lang="ja-JP" altLang="en-US"/>
        </a:p>
      </dgm:t>
    </dgm:pt>
    <dgm:pt modelId="{1F203E76-90E4-44E4-8C6B-2176E0097079}">
      <dgm:prSet phldrT="[テキスト]" custT="1">
        <dgm:style>
          <a:lnRef idx="2">
            <a:schemeClr val="dk1"/>
          </a:lnRef>
          <a:fillRef idx="1">
            <a:schemeClr val="lt1"/>
          </a:fillRef>
          <a:effectRef idx="0">
            <a:schemeClr val="dk1"/>
          </a:effectRef>
          <a:fontRef idx="minor">
            <a:schemeClr val="dk1"/>
          </a:fontRef>
        </dgm:style>
      </dgm:prSet>
      <dgm:spPr/>
      <dgm:t>
        <a:bodyPr/>
        <a:lstStyle/>
        <a:p>
          <a:r>
            <a:rPr kumimoji="1" lang="ja-JP" altLang="en-US" sz="2000">
              <a:latin typeface="メイリオ" panose="020B0604030504040204" pitchFamily="50" charset="-128"/>
              <a:ea typeface="メイリオ" panose="020B0604030504040204" pitchFamily="50" charset="-128"/>
            </a:rPr>
            <a:t>ベイクルーズ</a:t>
          </a:r>
          <a:endParaRPr kumimoji="1" lang="en-US" altLang="ja-JP" sz="2000">
            <a:latin typeface="メイリオ" panose="020B0604030504040204" pitchFamily="50" charset="-128"/>
            <a:ea typeface="メイリオ" panose="020B0604030504040204" pitchFamily="50" charset="-128"/>
          </a:endParaRPr>
        </a:p>
        <a:p>
          <a:endParaRPr kumimoji="1" lang="ja-JP" altLang="en-US" sz="2000">
            <a:latin typeface="メイリオ" panose="020B0604030504040204" pitchFamily="50" charset="-128"/>
            <a:ea typeface="メイリオ" panose="020B0604030504040204" pitchFamily="50" charset="-128"/>
          </a:endParaRPr>
        </a:p>
      </dgm:t>
    </dgm:pt>
    <dgm:pt modelId="{DA26435E-5290-4639-86CB-356640A4EC97}" type="sibTrans" cxnId="{6046A187-BBD5-4B73-AA51-7210EF120EBA}">
      <dgm:prSet/>
      <dgm:spPr/>
      <dgm:t>
        <a:bodyPr/>
        <a:lstStyle/>
        <a:p>
          <a:endParaRPr kumimoji="1" lang="ja-JP" altLang="en-US"/>
        </a:p>
      </dgm:t>
    </dgm:pt>
    <dgm:pt modelId="{5F962309-C444-41FF-B28B-A1B3E9E345A7}" type="parTrans" cxnId="{6046A187-BBD5-4B73-AA51-7210EF120EBA}">
      <dgm:prSet/>
      <dgm:spPr/>
      <dgm:t>
        <a:bodyPr/>
        <a:lstStyle/>
        <a:p>
          <a:endParaRPr kumimoji="1" lang="ja-JP" altLang="en-US"/>
        </a:p>
      </dgm:t>
    </dgm:pt>
    <dgm:pt modelId="{3DEE128C-D83E-41E3-BCB5-6476641B9367}">
      <dgm:prSet phldrT="[テキスト]" custT="1"/>
      <dgm:spPr/>
      <dgm:t>
        <a:bodyPr/>
        <a:lstStyle/>
        <a:p>
          <a:r>
            <a:rPr kumimoji="1" lang="en-US" altLang="ja-JP" sz="2000" dirty="0">
              <a:latin typeface="メイリオ" panose="020B0604030504040204" pitchFamily="50" charset="-128"/>
              <a:ea typeface="メイリオ" panose="020B0604030504040204" pitchFamily="50" charset="-128"/>
            </a:rPr>
            <a:t>COHINA</a:t>
          </a:r>
        </a:p>
        <a:p>
          <a:endParaRPr kumimoji="1" lang="en-US" altLang="ja-JP" sz="2000" dirty="0">
            <a:latin typeface="メイリオ" panose="020B0604030504040204" pitchFamily="50" charset="-128"/>
            <a:ea typeface="メイリオ" panose="020B0604030504040204" pitchFamily="50" charset="-128"/>
          </a:endParaRPr>
        </a:p>
      </dgm:t>
    </dgm:pt>
    <dgm:pt modelId="{C91412E2-761C-4A7B-A3A1-E98F183F4550}" type="parTrans" cxnId="{440D8AE3-7FA4-48BF-BA99-83F932DF50AE}">
      <dgm:prSet/>
      <dgm:spPr/>
      <dgm:t>
        <a:bodyPr/>
        <a:lstStyle/>
        <a:p>
          <a:endParaRPr kumimoji="1" lang="ja-JP" altLang="en-US"/>
        </a:p>
      </dgm:t>
    </dgm:pt>
    <dgm:pt modelId="{62898341-EE01-491F-A543-9F19D93A419D}" type="sibTrans" cxnId="{440D8AE3-7FA4-48BF-BA99-83F932DF50AE}">
      <dgm:prSet/>
      <dgm:spPr/>
      <dgm:t>
        <a:bodyPr/>
        <a:lstStyle/>
        <a:p>
          <a:endParaRPr kumimoji="1" lang="ja-JP" altLang="en-US"/>
        </a:p>
      </dgm:t>
    </dgm:pt>
    <dgm:pt modelId="{54DC7B5B-65A2-4D64-96CC-F15A4AA5830A}" type="pres">
      <dgm:prSet presAssocID="{C53C5471-685B-4CE9-8F52-DA6D9921005E}" presName="linear" presStyleCnt="0">
        <dgm:presLayoutVars>
          <dgm:dir/>
          <dgm:resizeHandles val="exact"/>
        </dgm:presLayoutVars>
      </dgm:prSet>
      <dgm:spPr/>
      <dgm:t>
        <a:bodyPr/>
        <a:lstStyle/>
        <a:p>
          <a:endParaRPr kumimoji="1" lang="ja-JP" altLang="en-US"/>
        </a:p>
      </dgm:t>
    </dgm:pt>
    <dgm:pt modelId="{47BE496B-EA28-4B64-A2A5-196CBB48DA4B}" type="pres">
      <dgm:prSet presAssocID="{1F203E76-90E4-44E4-8C6B-2176E0097079}" presName="comp" presStyleCnt="0"/>
      <dgm:spPr/>
    </dgm:pt>
    <dgm:pt modelId="{323F65C4-8E26-4889-A0E6-5883DF30EE5E}" type="pres">
      <dgm:prSet presAssocID="{1F203E76-90E4-44E4-8C6B-2176E0097079}" presName="box" presStyleLbl="node1" presStyleIdx="0" presStyleCnt="4"/>
      <dgm:spPr/>
      <dgm:t>
        <a:bodyPr/>
        <a:lstStyle/>
        <a:p>
          <a:endParaRPr kumimoji="1" lang="ja-JP" altLang="en-US"/>
        </a:p>
      </dgm:t>
    </dgm:pt>
    <dgm:pt modelId="{CF1E479B-00F1-4416-A3F3-D43F9E8E0258}" type="pres">
      <dgm:prSet presAssocID="{1F203E76-90E4-44E4-8C6B-2176E0097079}" presName="img"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t="-32000" b="-32000"/>
          </a:stretch>
        </a:blipFill>
      </dgm:spPr>
    </dgm:pt>
    <dgm:pt modelId="{0F2E6FE7-450A-4BAB-BF33-FD035E7AACF9}" type="pres">
      <dgm:prSet presAssocID="{1F203E76-90E4-44E4-8C6B-2176E0097079}" presName="text" presStyleLbl="node1" presStyleIdx="0" presStyleCnt="4">
        <dgm:presLayoutVars>
          <dgm:bulletEnabled val="1"/>
        </dgm:presLayoutVars>
      </dgm:prSet>
      <dgm:spPr/>
      <dgm:t>
        <a:bodyPr/>
        <a:lstStyle/>
        <a:p>
          <a:endParaRPr kumimoji="1" lang="ja-JP" altLang="en-US"/>
        </a:p>
      </dgm:t>
    </dgm:pt>
    <dgm:pt modelId="{00DB4912-5711-4438-8E46-FAAA6DEB3237}" type="pres">
      <dgm:prSet presAssocID="{DA26435E-5290-4639-86CB-356640A4EC97}" presName="spacer" presStyleCnt="0"/>
      <dgm:spPr/>
    </dgm:pt>
    <dgm:pt modelId="{D6E39EBB-3B48-4B42-BA69-0BB37CC39E2C}" type="pres">
      <dgm:prSet presAssocID="{7E28CD11-7AC2-4525-A28F-0A5E6FE593E2}" presName="comp" presStyleCnt="0"/>
      <dgm:spPr/>
    </dgm:pt>
    <dgm:pt modelId="{86F6B946-E946-4D5E-9529-23FC66663A29}" type="pres">
      <dgm:prSet presAssocID="{7E28CD11-7AC2-4525-A28F-0A5E6FE593E2}" presName="box" presStyleLbl="node1" presStyleIdx="1" presStyleCnt="4"/>
      <dgm:spPr/>
      <dgm:t>
        <a:bodyPr/>
        <a:lstStyle/>
        <a:p>
          <a:endParaRPr kumimoji="1" lang="ja-JP" altLang="en-US"/>
        </a:p>
      </dgm:t>
    </dgm:pt>
    <dgm:pt modelId="{329FF407-F36B-4E95-9B4E-28343AE3B90D}" type="pres">
      <dgm:prSet presAssocID="{7E28CD11-7AC2-4525-A28F-0A5E6FE593E2}" presName="img" presStyleLbl="fgImgPlace1" presStyleIdx="1" presStyleCnt="4"/>
      <dgm:spPr/>
    </dgm:pt>
    <dgm:pt modelId="{3A4B675A-297F-4CC4-84F0-269A3D8E5602}" type="pres">
      <dgm:prSet presAssocID="{7E28CD11-7AC2-4525-A28F-0A5E6FE593E2}" presName="text" presStyleLbl="node1" presStyleIdx="1" presStyleCnt="4">
        <dgm:presLayoutVars>
          <dgm:bulletEnabled val="1"/>
        </dgm:presLayoutVars>
      </dgm:prSet>
      <dgm:spPr/>
      <dgm:t>
        <a:bodyPr/>
        <a:lstStyle/>
        <a:p>
          <a:endParaRPr kumimoji="1" lang="ja-JP" altLang="en-US"/>
        </a:p>
      </dgm:t>
    </dgm:pt>
    <dgm:pt modelId="{1E8DB814-12FF-4288-9978-1A5A22AB9AFA}" type="pres">
      <dgm:prSet presAssocID="{F4706899-73D6-41AF-890A-8D40CD050B29}" presName="spacer" presStyleCnt="0"/>
      <dgm:spPr/>
    </dgm:pt>
    <dgm:pt modelId="{86ADA287-0F3A-4D22-A8D3-1E5C85F8F9DD}" type="pres">
      <dgm:prSet presAssocID="{B142E678-2882-4FE4-8C23-A01700676694}" presName="comp" presStyleCnt="0"/>
      <dgm:spPr/>
    </dgm:pt>
    <dgm:pt modelId="{91014CC1-5BFA-42FA-A4A1-25F6F533727F}" type="pres">
      <dgm:prSet presAssocID="{B142E678-2882-4FE4-8C23-A01700676694}" presName="box" presStyleLbl="node1" presStyleIdx="2" presStyleCnt="4"/>
      <dgm:spPr/>
      <dgm:t>
        <a:bodyPr/>
        <a:lstStyle/>
        <a:p>
          <a:endParaRPr kumimoji="1" lang="ja-JP" altLang="en-US"/>
        </a:p>
      </dgm:t>
    </dgm:pt>
    <dgm:pt modelId="{85E90E3C-1510-4C8C-A320-04F300144ABD}" type="pres">
      <dgm:prSet presAssocID="{B142E678-2882-4FE4-8C23-A01700676694}" presName="img" presStyleLbl="fgImgPlace1" presStyleIdx="2"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dgm:spPr>
    </dgm:pt>
    <dgm:pt modelId="{44D2E304-DECD-46BD-B2F1-393DD1DFC7E4}" type="pres">
      <dgm:prSet presAssocID="{B142E678-2882-4FE4-8C23-A01700676694}" presName="text" presStyleLbl="node1" presStyleIdx="2" presStyleCnt="4">
        <dgm:presLayoutVars>
          <dgm:bulletEnabled val="1"/>
        </dgm:presLayoutVars>
      </dgm:prSet>
      <dgm:spPr/>
      <dgm:t>
        <a:bodyPr/>
        <a:lstStyle/>
        <a:p>
          <a:endParaRPr kumimoji="1" lang="ja-JP" altLang="en-US"/>
        </a:p>
      </dgm:t>
    </dgm:pt>
    <dgm:pt modelId="{C6BA3A86-9843-4E94-8898-779A823F872F}" type="pres">
      <dgm:prSet presAssocID="{1A14AE1D-B4B9-4D3F-98B0-49179CFBDF0F}" presName="spacer" presStyleCnt="0"/>
      <dgm:spPr/>
    </dgm:pt>
    <dgm:pt modelId="{FD50399E-F1C2-48C6-8028-BD8ED10C628D}" type="pres">
      <dgm:prSet presAssocID="{3DEE128C-D83E-41E3-BCB5-6476641B9367}" presName="comp" presStyleCnt="0"/>
      <dgm:spPr/>
    </dgm:pt>
    <dgm:pt modelId="{6C8CC27F-F12B-45EF-A07C-C86E17A4EA72}" type="pres">
      <dgm:prSet presAssocID="{3DEE128C-D83E-41E3-BCB5-6476641B9367}" presName="box" presStyleLbl="node1" presStyleIdx="3" presStyleCnt="4" custLinFactNeighborX="905" custLinFactNeighborY="281"/>
      <dgm:spPr/>
      <dgm:t>
        <a:bodyPr/>
        <a:lstStyle/>
        <a:p>
          <a:endParaRPr kumimoji="1" lang="ja-JP" altLang="en-US"/>
        </a:p>
      </dgm:t>
    </dgm:pt>
    <dgm:pt modelId="{F0689DF6-A444-4BDC-9173-7F82297B1C19}" type="pres">
      <dgm:prSet presAssocID="{3DEE128C-D83E-41E3-BCB5-6476641B9367}" presName="img" presStyleLbl="fgImgPlace1" presStyleIdx="3"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dgm:spPr>
    </dgm:pt>
    <dgm:pt modelId="{8E444B51-2FB1-420E-BE46-C668817C3EA0}" type="pres">
      <dgm:prSet presAssocID="{3DEE128C-D83E-41E3-BCB5-6476641B9367}" presName="text" presStyleLbl="node1" presStyleIdx="3" presStyleCnt="4">
        <dgm:presLayoutVars>
          <dgm:bulletEnabled val="1"/>
        </dgm:presLayoutVars>
      </dgm:prSet>
      <dgm:spPr/>
      <dgm:t>
        <a:bodyPr/>
        <a:lstStyle/>
        <a:p>
          <a:endParaRPr kumimoji="1" lang="ja-JP" altLang="en-US"/>
        </a:p>
      </dgm:t>
    </dgm:pt>
  </dgm:ptLst>
  <dgm:cxnLst>
    <dgm:cxn modelId="{6EF041B5-CAEE-44DF-8559-2728E9FA2E91}" type="presOf" srcId="{7E28CD11-7AC2-4525-A28F-0A5E6FE593E2}" destId="{3A4B675A-297F-4CC4-84F0-269A3D8E5602}" srcOrd="1" destOrd="0" presId="urn:microsoft.com/office/officeart/2005/8/layout/vList4"/>
    <dgm:cxn modelId="{E828B24E-4968-44E6-8F95-B48DD4AD80F0}" srcId="{C53C5471-685B-4CE9-8F52-DA6D9921005E}" destId="{7E28CD11-7AC2-4525-A28F-0A5E6FE593E2}" srcOrd="1" destOrd="0" parTransId="{68664F3A-ABAC-47C0-9B0E-5922C3D23751}" sibTransId="{F4706899-73D6-41AF-890A-8D40CD050B29}"/>
    <dgm:cxn modelId="{A4247927-5670-4983-92D7-AD18F2E449B9}" srcId="{C53C5471-685B-4CE9-8F52-DA6D9921005E}" destId="{B142E678-2882-4FE4-8C23-A01700676694}" srcOrd="2" destOrd="0" parTransId="{39422451-4F4F-434C-8307-3C5AF83E8BF0}" sibTransId="{1A14AE1D-B4B9-4D3F-98B0-49179CFBDF0F}"/>
    <dgm:cxn modelId="{A34CD030-750D-4D93-9D95-DE1DB1FCA1CE}" type="presOf" srcId="{B142E678-2882-4FE4-8C23-A01700676694}" destId="{91014CC1-5BFA-42FA-A4A1-25F6F533727F}" srcOrd="0" destOrd="0" presId="urn:microsoft.com/office/officeart/2005/8/layout/vList4"/>
    <dgm:cxn modelId="{25B862C4-D711-498F-A91A-09E05EA685A8}" type="presOf" srcId="{C53C5471-685B-4CE9-8F52-DA6D9921005E}" destId="{54DC7B5B-65A2-4D64-96CC-F15A4AA5830A}" srcOrd="0" destOrd="0" presId="urn:microsoft.com/office/officeart/2005/8/layout/vList4"/>
    <dgm:cxn modelId="{410F4DEE-31C2-42FB-BDC3-E77BC9E761AD}" type="presOf" srcId="{1F203E76-90E4-44E4-8C6B-2176E0097079}" destId="{323F65C4-8E26-4889-A0E6-5883DF30EE5E}" srcOrd="0" destOrd="0" presId="urn:microsoft.com/office/officeart/2005/8/layout/vList4"/>
    <dgm:cxn modelId="{6046A187-BBD5-4B73-AA51-7210EF120EBA}" srcId="{C53C5471-685B-4CE9-8F52-DA6D9921005E}" destId="{1F203E76-90E4-44E4-8C6B-2176E0097079}" srcOrd="0" destOrd="0" parTransId="{5F962309-C444-41FF-B28B-A1B3E9E345A7}" sibTransId="{DA26435E-5290-4639-86CB-356640A4EC97}"/>
    <dgm:cxn modelId="{440D8AE3-7FA4-48BF-BA99-83F932DF50AE}" srcId="{C53C5471-685B-4CE9-8F52-DA6D9921005E}" destId="{3DEE128C-D83E-41E3-BCB5-6476641B9367}" srcOrd="3" destOrd="0" parTransId="{C91412E2-761C-4A7B-A3A1-E98F183F4550}" sibTransId="{62898341-EE01-491F-A543-9F19D93A419D}"/>
    <dgm:cxn modelId="{1023747A-6B65-4813-A533-DA1DF67BA05B}" type="presOf" srcId="{B142E678-2882-4FE4-8C23-A01700676694}" destId="{44D2E304-DECD-46BD-B2F1-393DD1DFC7E4}" srcOrd="1" destOrd="0" presId="urn:microsoft.com/office/officeart/2005/8/layout/vList4"/>
    <dgm:cxn modelId="{784518FB-379D-4CB2-B30A-30B9D9A6AE15}" type="presOf" srcId="{3DEE128C-D83E-41E3-BCB5-6476641B9367}" destId="{8E444B51-2FB1-420E-BE46-C668817C3EA0}" srcOrd="1" destOrd="0" presId="urn:microsoft.com/office/officeart/2005/8/layout/vList4"/>
    <dgm:cxn modelId="{39E6F5C4-ECCE-4717-A5AC-7FE6FD946A09}" type="presOf" srcId="{1F203E76-90E4-44E4-8C6B-2176E0097079}" destId="{0F2E6FE7-450A-4BAB-BF33-FD035E7AACF9}" srcOrd="1" destOrd="0" presId="urn:microsoft.com/office/officeart/2005/8/layout/vList4"/>
    <dgm:cxn modelId="{AFD0C768-4FC8-490F-8191-97494ED4FAC3}" type="presOf" srcId="{3DEE128C-D83E-41E3-BCB5-6476641B9367}" destId="{6C8CC27F-F12B-45EF-A07C-C86E17A4EA72}" srcOrd="0" destOrd="0" presId="urn:microsoft.com/office/officeart/2005/8/layout/vList4"/>
    <dgm:cxn modelId="{12820799-63E1-43A9-A52D-CF1D4B79FE4C}" type="presOf" srcId="{7E28CD11-7AC2-4525-A28F-0A5E6FE593E2}" destId="{86F6B946-E946-4D5E-9529-23FC66663A29}" srcOrd="0" destOrd="0" presId="urn:microsoft.com/office/officeart/2005/8/layout/vList4"/>
    <dgm:cxn modelId="{FB3F02D2-E1CA-43DD-90A0-A207435B2C31}" type="presParOf" srcId="{54DC7B5B-65A2-4D64-96CC-F15A4AA5830A}" destId="{47BE496B-EA28-4B64-A2A5-196CBB48DA4B}" srcOrd="0" destOrd="0" presId="urn:microsoft.com/office/officeart/2005/8/layout/vList4"/>
    <dgm:cxn modelId="{DA681EC3-DAEC-42D4-941A-552430078105}" type="presParOf" srcId="{47BE496B-EA28-4B64-A2A5-196CBB48DA4B}" destId="{323F65C4-8E26-4889-A0E6-5883DF30EE5E}" srcOrd="0" destOrd="0" presId="urn:microsoft.com/office/officeart/2005/8/layout/vList4"/>
    <dgm:cxn modelId="{63FBEAF1-6127-4620-828F-CBA29C13852F}" type="presParOf" srcId="{47BE496B-EA28-4B64-A2A5-196CBB48DA4B}" destId="{CF1E479B-00F1-4416-A3F3-D43F9E8E0258}" srcOrd="1" destOrd="0" presId="urn:microsoft.com/office/officeart/2005/8/layout/vList4"/>
    <dgm:cxn modelId="{1D2712A9-EE8C-4EEB-A176-642EBED9E2CE}" type="presParOf" srcId="{47BE496B-EA28-4B64-A2A5-196CBB48DA4B}" destId="{0F2E6FE7-450A-4BAB-BF33-FD035E7AACF9}" srcOrd="2" destOrd="0" presId="urn:microsoft.com/office/officeart/2005/8/layout/vList4"/>
    <dgm:cxn modelId="{96B82004-0939-451F-A011-A478CB172D3D}" type="presParOf" srcId="{54DC7B5B-65A2-4D64-96CC-F15A4AA5830A}" destId="{00DB4912-5711-4438-8E46-FAAA6DEB3237}" srcOrd="1" destOrd="0" presId="urn:microsoft.com/office/officeart/2005/8/layout/vList4"/>
    <dgm:cxn modelId="{9916F369-B133-4B2E-A118-9AD900A3D2F5}" type="presParOf" srcId="{54DC7B5B-65A2-4D64-96CC-F15A4AA5830A}" destId="{D6E39EBB-3B48-4B42-BA69-0BB37CC39E2C}" srcOrd="2" destOrd="0" presId="urn:microsoft.com/office/officeart/2005/8/layout/vList4"/>
    <dgm:cxn modelId="{FEF526F0-47AC-44FD-B796-29A3BC38566F}" type="presParOf" srcId="{D6E39EBB-3B48-4B42-BA69-0BB37CC39E2C}" destId="{86F6B946-E946-4D5E-9529-23FC66663A29}" srcOrd="0" destOrd="0" presId="urn:microsoft.com/office/officeart/2005/8/layout/vList4"/>
    <dgm:cxn modelId="{48183185-DD25-43D8-B3C2-9823FD2F8422}" type="presParOf" srcId="{D6E39EBB-3B48-4B42-BA69-0BB37CC39E2C}" destId="{329FF407-F36B-4E95-9B4E-28343AE3B90D}" srcOrd="1" destOrd="0" presId="urn:microsoft.com/office/officeart/2005/8/layout/vList4"/>
    <dgm:cxn modelId="{9348C289-EAAE-4C42-BAB3-49A8D6EBFD84}" type="presParOf" srcId="{D6E39EBB-3B48-4B42-BA69-0BB37CC39E2C}" destId="{3A4B675A-297F-4CC4-84F0-269A3D8E5602}" srcOrd="2" destOrd="0" presId="urn:microsoft.com/office/officeart/2005/8/layout/vList4"/>
    <dgm:cxn modelId="{A88D44C9-6502-4B68-8EB3-E0B5C76CB23B}" type="presParOf" srcId="{54DC7B5B-65A2-4D64-96CC-F15A4AA5830A}" destId="{1E8DB814-12FF-4288-9978-1A5A22AB9AFA}" srcOrd="3" destOrd="0" presId="urn:microsoft.com/office/officeart/2005/8/layout/vList4"/>
    <dgm:cxn modelId="{888F7FD8-A655-45A6-B3E4-13FE2A0A3336}" type="presParOf" srcId="{54DC7B5B-65A2-4D64-96CC-F15A4AA5830A}" destId="{86ADA287-0F3A-4D22-A8D3-1E5C85F8F9DD}" srcOrd="4" destOrd="0" presId="urn:microsoft.com/office/officeart/2005/8/layout/vList4"/>
    <dgm:cxn modelId="{48A79532-8C4F-4F40-90F0-7DB28C200EDA}" type="presParOf" srcId="{86ADA287-0F3A-4D22-A8D3-1E5C85F8F9DD}" destId="{91014CC1-5BFA-42FA-A4A1-25F6F533727F}" srcOrd="0" destOrd="0" presId="urn:microsoft.com/office/officeart/2005/8/layout/vList4"/>
    <dgm:cxn modelId="{5C33C5B2-0733-4759-888C-A3B1542FB727}" type="presParOf" srcId="{86ADA287-0F3A-4D22-A8D3-1E5C85F8F9DD}" destId="{85E90E3C-1510-4C8C-A320-04F300144ABD}" srcOrd="1" destOrd="0" presId="urn:microsoft.com/office/officeart/2005/8/layout/vList4"/>
    <dgm:cxn modelId="{89068C8C-ABFD-4B4D-8866-CD82F6FEF226}" type="presParOf" srcId="{86ADA287-0F3A-4D22-A8D3-1E5C85F8F9DD}" destId="{44D2E304-DECD-46BD-B2F1-393DD1DFC7E4}" srcOrd="2" destOrd="0" presId="urn:microsoft.com/office/officeart/2005/8/layout/vList4"/>
    <dgm:cxn modelId="{21549DA4-D3DE-4E3C-A823-BED8C9CE1835}" type="presParOf" srcId="{54DC7B5B-65A2-4D64-96CC-F15A4AA5830A}" destId="{C6BA3A86-9843-4E94-8898-779A823F872F}" srcOrd="5" destOrd="0" presId="urn:microsoft.com/office/officeart/2005/8/layout/vList4"/>
    <dgm:cxn modelId="{8BFBAB1A-0850-43BE-8910-D9CB70E2D686}" type="presParOf" srcId="{54DC7B5B-65A2-4D64-96CC-F15A4AA5830A}" destId="{FD50399E-F1C2-48C6-8028-BD8ED10C628D}" srcOrd="6" destOrd="0" presId="urn:microsoft.com/office/officeart/2005/8/layout/vList4"/>
    <dgm:cxn modelId="{04F307A0-AC0A-41A4-8DD1-07BBE20AE0D2}" type="presParOf" srcId="{FD50399E-F1C2-48C6-8028-BD8ED10C628D}" destId="{6C8CC27F-F12B-45EF-A07C-C86E17A4EA72}" srcOrd="0" destOrd="0" presId="urn:microsoft.com/office/officeart/2005/8/layout/vList4"/>
    <dgm:cxn modelId="{8BFEC013-3945-4563-BEFE-1751AAB5568A}" type="presParOf" srcId="{FD50399E-F1C2-48C6-8028-BD8ED10C628D}" destId="{F0689DF6-A444-4BDC-9173-7F82297B1C19}" srcOrd="1" destOrd="0" presId="urn:microsoft.com/office/officeart/2005/8/layout/vList4"/>
    <dgm:cxn modelId="{11365CD4-D0FD-4C05-909A-68866C84FE52}" type="presParOf" srcId="{FD50399E-F1C2-48C6-8028-BD8ED10C628D}" destId="{8E444B51-2FB1-420E-BE46-C668817C3EA0}"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3C5471-685B-4CE9-8F52-DA6D9921005E}" type="doc">
      <dgm:prSet loTypeId="urn:microsoft.com/office/officeart/2005/8/layout/vList4" loCatId="list" qsTypeId="urn:microsoft.com/office/officeart/2005/8/quickstyle/simple1" qsCatId="simple" csTypeId="urn:microsoft.com/office/officeart/2005/8/colors/accent0_1" csCatId="mainScheme" phldr="1"/>
      <dgm:spPr/>
      <dgm:t>
        <a:bodyPr/>
        <a:lstStyle/>
        <a:p>
          <a:endParaRPr kumimoji="1" lang="ja-JP" altLang="en-US"/>
        </a:p>
      </dgm:t>
    </dgm:pt>
    <dgm:pt modelId="{1F203E76-90E4-44E4-8C6B-2176E0097079}">
      <dgm:prSet phldrT="[テキスト]" custT="1">
        <dgm:style>
          <a:lnRef idx="2">
            <a:schemeClr val="dk1"/>
          </a:lnRef>
          <a:fillRef idx="1">
            <a:schemeClr val="lt1"/>
          </a:fillRef>
          <a:effectRef idx="0">
            <a:schemeClr val="dk1"/>
          </a:effectRef>
          <a:fontRef idx="minor">
            <a:schemeClr val="dk1"/>
          </a:fontRef>
        </dgm:style>
      </dgm:prSet>
      <dgm:spPr/>
      <dgm:t>
        <a:bodyPr/>
        <a:lstStyle/>
        <a:p>
          <a:r>
            <a:rPr kumimoji="1" lang="ja-JP" altLang="en-US" sz="3200" dirty="0" smtClean="0">
              <a:latin typeface="メイリオ" panose="020B0604030504040204" pitchFamily="50" charset="-128"/>
              <a:ea typeface="メイリオ" panose="020B0604030504040204" pitchFamily="50" charset="-128"/>
            </a:rPr>
            <a:t>ラッフィー</a:t>
          </a:r>
          <a:endParaRPr kumimoji="1" lang="en-US" altLang="ja-JP" sz="3200" dirty="0">
            <a:latin typeface="メイリオ" panose="020B0604030504040204" pitchFamily="50" charset="-128"/>
            <a:ea typeface="メイリオ" panose="020B0604030504040204" pitchFamily="50" charset="-128"/>
          </a:endParaRPr>
        </a:p>
        <a:p>
          <a:endParaRPr kumimoji="1" lang="ja-JP" altLang="en-US" sz="2000" dirty="0">
            <a:latin typeface="メイリオ" panose="020B0604030504040204" pitchFamily="50" charset="-128"/>
            <a:ea typeface="メイリオ" panose="020B0604030504040204" pitchFamily="50" charset="-128"/>
          </a:endParaRPr>
        </a:p>
      </dgm:t>
    </dgm:pt>
    <dgm:pt modelId="{DA26435E-5290-4639-86CB-356640A4EC97}" type="sibTrans" cxnId="{6046A187-BBD5-4B73-AA51-7210EF120EBA}">
      <dgm:prSet/>
      <dgm:spPr/>
      <dgm:t>
        <a:bodyPr/>
        <a:lstStyle/>
        <a:p>
          <a:endParaRPr kumimoji="1" lang="ja-JP" altLang="en-US"/>
        </a:p>
      </dgm:t>
    </dgm:pt>
    <dgm:pt modelId="{5F962309-C444-41FF-B28B-A1B3E9E345A7}" type="parTrans" cxnId="{6046A187-BBD5-4B73-AA51-7210EF120EBA}">
      <dgm:prSet/>
      <dgm:spPr/>
      <dgm:t>
        <a:bodyPr/>
        <a:lstStyle/>
        <a:p>
          <a:endParaRPr kumimoji="1" lang="ja-JP" altLang="en-US"/>
        </a:p>
      </dgm:t>
    </dgm:pt>
    <dgm:pt modelId="{7E28CD11-7AC2-4525-A28F-0A5E6FE593E2}">
      <dgm:prSet phldrT="[テキスト]" custT="1"/>
      <dgm:spPr/>
      <dgm:t>
        <a:bodyPr/>
        <a:lstStyle/>
        <a:p>
          <a:r>
            <a:rPr kumimoji="1" lang="ja-JP" altLang="en-US" sz="3200" dirty="0" smtClean="0">
              <a:latin typeface="メイリオ" panose="020B0604030504040204" pitchFamily="50" charset="-128"/>
              <a:ea typeface="メイリオ" panose="020B0604030504040204" pitchFamily="50" charset="-128"/>
            </a:rPr>
            <a:t>メルカリチャンネル</a:t>
          </a:r>
          <a:endParaRPr kumimoji="1" lang="en-US" altLang="ja-JP" sz="3200" dirty="0">
            <a:latin typeface="メイリオ" panose="020B0604030504040204" pitchFamily="50" charset="-128"/>
            <a:ea typeface="メイリオ" panose="020B0604030504040204" pitchFamily="50" charset="-128"/>
          </a:endParaRPr>
        </a:p>
        <a:p>
          <a:endParaRPr kumimoji="1" lang="ja-JP" altLang="en-US" sz="2000" dirty="0">
            <a:latin typeface="メイリオ" panose="020B0604030504040204" pitchFamily="50" charset="-128"/>
            <a:ea typeface="メイリオ" panose="020B0604030504040204" pitchFamily="50" charset="-128"/>
          </a:endParaRPr>
        </a:p>
      </dgm:t>
    </dgm:pt>
    <dgm:pt modelId="{F4706899-73D6-41AF-890A-8D40CD050B29}" type="sibTrans" cxnId="{E828B24E-4968-44E6-8F95-B48DD4AD80F0}">
      <dgm:prSet/>
      <dgm:spPr/>
      <dgm:t>
        <a:bodyPr/>
        <a:lstStyle/>
        <a:p>
          <a:endParaRPr kumimoji="1" lang="ja-JP" altLang="en-US"/>
        </a:p>
      </dgm:t>
    </dgm:pt>
    <dgm:pt modelId="{68664F3A-ABAC-47C0-9B0E-5922C3D23751}" type="parTrans" cxnId="{E828B24E-4968-44E6-8F95-B48DD4AD80F0}">
      <dgm:prSet/>
      <dgm:spPr/>
      <dgm:t>
        <a:bodyPr/>
        <a:lstStyle/>
        <a:p>
          <a:endParaRPr kumimoji="1" lang="ja-JP" altLang="en-US"/>
        </a:p>
      </dgm:t>
    </dgm:pt>
    <dgm:pt modelId="{54DC7B5B-65A2-4D64-96CC-F15A4AA5830A}" type="pres">
      <dgm:prSet presAssocID="{C53C5471-685B-4CE9-8F52-DA6D9921005E}" presName="linear" presStyleCnt="0">
        <dgm:presLayoutVars>
          <dgm:dir/>
          <dgm:resizeHandles val="exact"/>
        </dgm:presLayoutVars>
      </dgm:prSet>
      <dgm:spPr/>
      <dgm:t>
        <a:bodyPr/>
        <a:lstStyle/>
        <a:p>
          <a:endParaRPr kumimoji="1" lang="ja-JP" altLang="en-US"/>
        </a:p>
      </dgm:t>
    </dgm:pt>
    <dgm:pt modelId="{47BE496B-EA28-4B64-A2A5-196CBB48DA4B}" type="pres">
      <dgm:prSet presAssocID="{1F203E76-90E4-44E4-8C6B-2176E0097079}" presName="comp" presStyleCnt="0"/>
      <dgm:spPr/>
    </dgm:pt>
    <dgm:pt modelId="{323F65C4-8E26-4889-A0E6-5883DF30EE5E}" type="pres">
      <dgm:prSet presAssocID="{1F203E76-90E4-44E4-8C6B-2176E0097079}" presName="box" presStyleLbl="node1" presStyleIdx="0" presStyleCnt="2"/>
      <dgm:spPr/>
      <dgm:t>
        <a:bodyPr/>
        <a:lstStyle/>
        <a:p>
          <a:endParaRPr kumimoji="1" lang="ja-JP" altLang="en-US"/>
        </a:p>
      </dgm:t>
    </dgm:pt>
    <dgm:pt modelId="{CF1E479B-00F1-4416-A3F3-D43F9E8E0258}" type="pres">
      <dgm:prSet presAssocID="{1F203E76-90E4-44E4-8C6B-2176E0097079}" presName="img" presStyleLbl="fgImgPlace1" presStyleIdx="0" presStyleCnt="2"/>
      <dgm:spPr>
        <a:blipFill rotWithShape="1">
          <a:blip xmlns:r="http://schemas.openxmlformats.org/officeDocument/2006/relationships" r:embed="rId1"/>
          <a:stretch>
            <a:fillRect/>
          </a:stretch>
        </a:blipFill>
      </dgm:spPr>
      <dgm:t>
        <a:bodyPr/>
        <a:lstStyle/>
        <a:p>
          <a:endParaRPr kumimoji="1" lang="ja-JP" altLang="en-US"/>
        </a:p>
      </dgm:t>
    </dgm:pt>
    <dgm:pt modelId="{0F2E6FE7-450A-4BAB-BF33-FD035E7AACF9}" type="pres">
      <dgm:prSet presAssocID="{1F203E76-90E4-44E4-8C6B-2176E0097079}" presName="text" presStyleLbl="node1" presStyleIdx="0" presStyleCnt="2">
        <dgm:presLayoutVars>
          <dgm:bulletEnabled val="1"/>
        </dgm:presLayoutVars>
      </dgm:prSet>
      <dgm:spPr/>
      <dgm:t>
        <a:bodyPr/>
        <a:lstStyle/>
        <a:p>
          <a:endParaRPr kumimoji="1" lang="ja-JP" altLang="en-US"/>
        </a:p>
      </dgm:t>
    </dgm:pt>
    <dgm:pt modelId="{00DB4912-5711-4438-8E46-FAAA6DEB3237}" type="pres">
      <dgm:prSet presAssocID="{DA26435E-5290-4639-86CB-356640A4EC97}" presName="spacer" presStyleCnt="0"/>
      <dgm:spPr/>
    </dgm:pt>
    <dgm:pt modelId="{D6E39EBB-3B48-4B42-BA69-0BB37CC39E2C}" type="pres">
      <dgm:prSet presAssocID="{7E28CD11-7AC2-4525-A28F-0A5E6FE593E2}" presName="comp" presStyleCnt="0"/>
      <dgm:spPr/>
    </dgm:pt>
    <dgm:pt modelId="{86F6B946-E946-4D5E-9529-23FC66663A29}" type="pres">
      <dgm:prSet presAssocID="{7E28CD11-7AC2-4525-A28F-0A5E6FE593E2}" presName="box" presStyleLbl="node1" presStyleIdx="1" presStyleCnt="2" custLinFactNeighborX="-432" custLinFactNeighborY="1882"/>
      <dgm:spPr/>
      <dgm:t>
        <a:bodyPr/>
        <a:lstStyle/>
        <a:p>
          <a:endParaRPr kumimoji="1" lang="ja-JP" altLang="en-US"/>
        </a:p>
      </dgm:t>
    </dgm:pt>
    <dgm:pt modelId="{329FF407-F36B-4E95-9B4E-28343AE3B90D}" type="pres">
      <dgm:prSet presAssocID="{7E28CD11-7AC2-4525-A28F-0A5E6FE593E2}" presName="img" presStyleLbl="fgImgPlace1" presStyleIdx="1" presStyleCnt="2"/>
      <dgm:spPr>
        <a:blipFill rotWithShape="1">
          <a:blip xmlns:r="http://schemas.openxmlformats.org/officeDocument/2006/relationships" r:embed="rId2"/>
          <a:stretch>
            <a:fillRect/>
          </a:stretch>
        </a:blipFill>
      </dgm:spPr>
      <dgm:t>
        <a:bodyPr/>
        <a:lstStyle/>
        <a:p>
          <a:endParaRPr kumimoji="1" lang="ja-JP" altLang="en-US"/>
        </a:p>
      </dgm:t>
    </dgm:pt>
    <dgm:pt modelId="{3A4B675A-297F-4CC4-84F0-269A3D8E5602}" type="pres">
      <dgm:prSet presAssocID="{7E28CD11-7AC2-4525-A28F-0A5E6FE593E2}" presName="text" presStyleLbl="node1" presStyleIdx="1" presStyleCnt="2">
        <dgm:presLayoutVars>
          <dgm:bulletEnabled val="1"/>
        </dgm:presLayoutVars>
      </dgm:prSet>
      <dgm:spPr/>
      <dgm:t>
        <a:bodyPr/>
        <a:lstStyle/>
        <a:p>
          <a:endParaRPr kumimoji="1" lang="ja-JP" altLang="en-US"/>
        </a:p>
      </dgm:t>
    </dgm:pt>
  </dgm:ptLst>
  <dgm:cxnLst>
    <dgm:cxn modelId="{12820799-63E1-43A9-A52D-CF1D4B79FE4C}" type="presOf" srcId="{7E28CD11-7AC2-4525-A28F-0A5E6FE593E2}" destId="{86F6B946-E946-4D5E-9529-23FC66663A29}" srcOrd="0" destOrd="0" presId="urn:microsoft.com/office/officeart/2005/8/layout/vList4"/>
    <dgm:cxn modelId="{410F4DEE-31C2-42FB-BDC3-E77BC9E761AD}" type="presOf" srcId="{1F203E76-90E4-44E4-8C6B-2176E0097079}" destId="{323F65C4-8E26-4889-A0E6-5883DF30EE5E}" srcOrd="0" destOrd="0" presId="urn:microsoft.com/office/officeart/2005/8/layout/vList4"/>
    <dgm:cxn modelId="{39E6F5C4-ECCE-4717-A5AC-7FE6FD946A09}" type="presOf" srcId="{1F203E76-90E4-44E4-8C6B-2176E0097079}" destId="{0F2E6FE7-450A-4BAB-BF33-FD035E7AACF9}" srcOrd="1" destOrd="0" presId="urn:microsoft.com/office/officeart/2005/8/layout/vList4"/>
    <dgm:cxn modelId="{25B862C4-D711-498F-A91A-09E05EA685A8}" type="presOf" srcId="{C53C5471-685B-4CE9-8F52-DA6D9921005E}" destId="{54DC7B5B-65A2-4D64-96CC-F15A4AA5830A}" srcOrd="0" destOrd="0" presId="urn:microsoft.com/office/officeart/2005/8/layout/vList4"/>
    <dgm:cxn modelId="{E828B24E-4968-44E6-8F95-B48DD4AD80F0}" srcId="{C53C5471-685B-4CE9-8F52-DA6D9921005E}" destId="{7E28CD11-7AC2-4525-A28F-0A5E6FE593E2}" srcOrd="1" destOrd="0" parTransId="{68664F3A-ABAC-47C0-9B0E-5922C3D23751}" sibTransId="{F4706899-73D6-41AF-890A-8D40CD050B29}"/>
    <dgm:cxn modelId="{6046A187-BBD5-4B73-AA51-7210EF120EBA}" srcId="{C53C5471-685B-4CE9-8F52-DA6D9921005E}" destId="{1F203E76-90E4-44E4-8C6B-2176E0097079}" srcOrd="0" destOrd="0" parTransId="{5F962309-C444-41FF-B28B-A1B3E9E345A7}" sibTransId="{DA26435E-5290-4639-86CB-356640A4EC97}"/>
    <dgm:cxn modelId="{6EF041B5-CAEE-44DF-8559-2728E9FA2E91}" type="presOf" srcId="{7E28CD11-7AC2-4525-A28F-0A5E6FE593E2}" destId="{3A4B675A-297F-4CC4-84F0-269A3D8E5602}" srcOrd="1" destOrd="0" presId="urn:microsoft.com/office/officeart/2005/8/layout/vList4"/>
    <dgm:cxn modelId="{FB3F02D2-E1CA-43DD-90A0-A207435B2C31}" type="presParOf" srcId="{54DC7B5B-65A2-4D64-96CC-F15A4AA5830A}" destId="{47BE496B-EA28-4B64-A2A5-196CBB48DA4B}" srcOrd="0" destOrd="0" presId="urn:microsoft.com/office/officeart/2005/8/layout/vList4"/>
    <dgm:cxn modelId="{DA681EC3-DAEC-42D4-941A-552430078105}" type="presParOf" srcId="{47BE496B-EA28-4B64-A2A5-196CBB48DA4B}" destId="{323F65C4-8E26-4889-A0E6-5883DF30EE5E}" srcOrd="0" destOrd="0" presId="urn:microsoft.com/office/officeart/2005/8/layout/vList4"/>
    <dgm:cxn modelId="{63FBEAF1-6127-4620-828F-CBA29C13852F}" type="presParOf" srcId="{47BE496B-EA28-4B64-A2A5-196CBB48DA4B}" destId="{CF1E479B-00F1-4416-A3F3-D43F9E8E0258}" srcOrd="1" destOrd="0" presId="urn:microsoft.com/office/officeart/2005/8/layout/vList4"/>
    <dgm:cxn modelId="{1D2712A9-EE8C-4EEB-A176-642EBED9E2CE}" type="presParOf" srcId="{47BE496B-EA28-4B64-A2A5-196CBB48DA4B}" destId="{0F2E6FE7-450A-4BAB-BF33-FD035E7AACF9}" srcOrd="2" destOrd="0" presId="urn:microsoft.com/office/officeart/2005/8/layout/vList4"/>
    <dgm:cxn modelId="{96B82004-0939-451F-A011-A478CB172D3D}" type="presParOf" srcId="{54DC7B5B-65A2-4D64-96CC-F15A4AA5830A}" destId="{00DB4912-5711-4438-8E46-FAAA6DEB3237}" srcOrd="1" destOrd="0" presId="urn:microsoft.com/office/officeart/2005/8/layout/vList4"/>
    <dgm:cxn modelId="{9916F369-B133-4B2E-A118-9AD900A3D2F5}" type="presParOf" srcId="{54DC7B5B-65A2-4D64-96CC-F15A4AA5830A}" destId="{D6E39EBB-3B48-4B42-BA69-0BB37CC39E2C}" srcOrd="2" destOrd="0" presId="urn:microsoft.com/office/officeart/2005/8/layout/vList4"/>
    <dgm:cxn modelId="{FEF526F0-47AC-44FD-B796-29A3BC38566F}" type="presParOf" srcId="{D6E39EBB-3B48-4B42-BA69-0BB37CC39E2C}" destId="{86F6B946-E946-4D5E-9529-23FC66663A29}" srcOrd="0" destOrd="0" presId="urn:microsoft.com/office/officeart/2005/8/layout/vList4"/>
    <dgm:cxn modelId="{48183185-DD25-43D8-B3C2-9823FD2F8422}" type="presParOf" srcId="{D6E39EBB-3B48-4B42-BA69-0BB37CC39E2C}" destId="{329FF407-F36B-4E95-9B4E-28343AE3B90D}" srcOrd="1" destOrd="0" presId="urn:microsoft.com/office/officeart/2005/8/layout/vList4"/>
    <dgm:cxn modelId="{9348C289-EAAE-4C42-BAB3-49A8D6EBFD84}" type="presParOf" srcId="{D6E39EBB-3B48-4B42-BA69-0BB37CC39E2C}" destId="{3A4B675A-297F-4CC4-84F0-269A3D8E5602}"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F65C4-8E26-4889-A0E6-5883DF30EE5E}">
      <dsp:nvSpPr>
        <dsp:cNvPr id="0" name=""/>
        <dsp:cNvSpPr/>
      </dsp:nvSpPr>
      <dsp:spPr>
        <a:xfrm>
          <a:off x="0" y="0"/>
          <a:ext cx="10187148" cy="1154499"/>
        </a:xfrm>
        <a:prstGeom prst="roundRect">
          <a:avLst>
            <a:gd name="adj" fmla="val 10000"/>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kumimoji="1" lang="ja-JP" altLang="en-US" sz="2000" kern="1200">
              <a:latin typeface="メイリオ" panose="020B0604030504040204" pitchFamily="50" charset="-128"/>
              <a:ea typeface="メイリオ" panose="020B0604030504040204" pitchFamily="50" charset="-128"/>
            </a:rPr>
            <a:t>ベイクルーズ</a:t>
          </a:r>
          <a:endParaRPr kumimoji="1" lang="en-US" altLang="ja-JP" sz="2000" kern="1200">
            <a:latin typeface="メイリオ" panose="020B0604030504040204" pitchFamily="50" charset="-128"/>
            <a:ea typeface="メイリオ" panose="020B0604030504040204" pitchFamily="50" charset="-128"/>
          </a:endParaRPr>
        </a:p>
        <a:p>
          <a:pPr lvl="0" algn="l" defTabSz="889000">
            <a:lnSpc>
              <a:spcPct val="90000"/>
            </a:lnSpc>
            <a:spcBef>
              <a:spcPct val="0"/>
            </a:spcBef>
            <a:spcAft>
              <a:spcPct val="35000"/>
            </a:spcAft>
          </a:pPr>
          <a:endParaRPr kumimoji="1" lang="ja-JP" altLang="en-US" sz="2000" kern="1200">
            <a:latin typeface="メイリオ" panose="020B0604030504040204" pitchFamily="50" charset="-128"/>
            <a:ea typeface="メイリオ" panose="020B0604030504040204" pitchFamily="50" charset="-128"/>
          </a:endParaRPr>
        </a:p>
      </dsp:txBody>
      <dsp:txXfrm>
        <a:off x="2152879" y="0"/>
        <a:ext cx="8034269" cy="1154499"/>
      </dsp:txXfrm>
    </dsp:sp>
    <dsp:sp modelId="{CF1E479B-00F1-4416-A3F3-D43F9E8E0258}">
      <dsp:nvSpPr>
        <dsp:cNvPr id="0" name=""/>
        <dsp:cNvSpPr/>
      </dsp:nvSpPr>
      <dsp:spPr>
        <a:xfrm>
          <a:off x="115449" y="115449"/>
          <a:ext cx="2037429" cy="92359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2000" b="-32000"/>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F6B946-E946-4D5E-9529-23FC66663A29}">
      <dsp:nvSpPr>
        <dsp:cNvPr id="0" name=""/>
        <dsp:cNvSpPr/>
      </dsp:nvSpPr>
      <dsp:spPr>
        <a:xfrm>
          <a:off x="0" y="1269949"/>
          <a:ext cx="10187148" cy="11544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kumimoji="1" lang="en-US" altLang="ja-JP" sz="2000" kern="1200">
              <a:latin typeface="メイリオ" panose="020B0604030504040204" pitchFamily="50" charset="-128"/>
              <a:ea typeface="メイリオ" panose="020B0604030504040204" pitchFamily="50" charset="-128"/>
            </a:rPr>
            <a:t>BEAMS</a:t>
          </a:r>
        </a:p>
        <a:p>
          <a:pPr lvl="0" algn="l" defTabSz="889000">
            <a:lnSpc>
              <a:spcPct val="90000"/>
            </a:lnSpc>
            <a:spcBef>
              <a:spcPct val="0"/>
            </a:spcBef>
            <a:spcAft>
              <a:spcPct val="35000"/>
            </a:spcAft>
          </a:pPr>
          <a:endParaRPr kumimoji="1" lang="ja-JP" altLang="en-US" sz="2000" kern="1200">
            <a:latin typeface="メイリオ" panose="020B0604030504040204" pitchFamily="50" charset="-128"/>
            <a:ea typeface="メイリオ" panose="020B0604030504040204" pitchFamily="50" charset="-128"/>
          </a:endParaRPr>
        </a:p>
      </dsp:txBody>
      <dsp:txXfrm>
        <a:off x="2152879" y="1269949"/>
        <a:ext cx="8034269" cy="1154499"/>
      </dsp:txXfrm>
    </dsp:sp>
    <dsp:sp modelId="{329FF407-F36B-4E95-9B4E-28343AE3B90D}">
      <dsp:nvSpPr>
        <dsp:cNvPr id="0" name=""/>
        <dsp:cNvSpPr/>
      </dsp:nvSpPr>
      <dsp:spPr>
        <a:xfrm>
          <a:off x="115449" y="1385399"/>
          <a:ext cx="2037429" cy="923599"/>
        </a:xfrm>
        <a:prstGeom prst="roundRect">
          <a:avLst>
            <a:gd name="adj" fmla="val 10000"/>
          </a:avLst>
        </a:prstGeom>
        <a:solidFill>
          <a:schemeClr val="dk1">
            <a:tint val="40000"/>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014CC1-5BFA-42FA-A4A1-25F6F533727F}">
      <dsp:nvSpPr>
        <dsp:cNvPr id="0" name=""/>
        <dsp:cNvSpPr/>
      </dsp:nvSpPr>
      <dsp:spPr>
        <a:xfrm>
          <a:off x="0" y="2539899"/>
          <a:ext cx="10187148" cy="11544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kumimoji="1" lang="ja-JP" altLang="en-US" sz="2000" kern="1200">
              <a:latin typeface="メイリオ" panose="020B0604030504040204" pitchFamily="50" charset="-128"/>
              <a:ea typeface="メイリオ" panose="020B0604030504040204" pitchFamily="50" charset="-128"/>
            </a:rPr>
            <a:t>三越伊勢丹</a:t>
          </a:r>
          <a:endParaRPr kumimoji="1" lang="en-US" altLang="ja-JP" sz="2000" kern="1200">
            <a:latin typeface="メイリオ" panose="020B0604030504040204" pitchFamily="50" charset="-128"/>
            <a:ea typeface="メイリオ" panose="020B0604030504040204" pitchFamily="50" charset="-128"/>
          </a:endParaRPr>
        </a:p>
        <a:p>
          <a:pPr lvl="0" algn="l" defTabSz="889000">
            <a:lnSpc>
              <a:spcPct val="90000"/>
            </a:lnSpc>
            <a:spcBef>
              <a:spcPct val="0"/>
            </a:spcBef>
            <a:spcAft>
              <a:spcPct val="35000"/>
            </a:spcAft>
          </a:pPr>
          <a:endParaRPr kumimoji="1" lang="ja-JP" altLang="en-US" sz="2000" kern="1200">
            <a:latin typeface="メイリオ" panose="020B0604030504040204" pitchFamily="50" charset="-128"/>
            <a:ea typeface="メイリオ" panose="020B0604030504040204" pitchFamily="50" charset="-128"/>
          </a:endParaRPr>
        </a:p>
      </dsp:txBody>
      <dsp:txXfrm>
        <a:off x="2152879" y="2539899"/>
        <a:ext cx="8034269" cy="1154499"/>
      </dsp:txXfrm>
    </dsp:sp>
    <dsp:sp modelId="{85E90E3C-1510-4C8C-A320-04F300144ABD}">
      <dsp:nvSpPr>
        <dsp:cNvPr id="0" name=""/>
        <dsp:cNvSpPr/>
      </dsp:nvSpPr>
      <dsp:spPr>
        <a:xfrm>
          <a:off x="115449" y="2655349"/>
          <a:ext cx="2037429" cy="923599"/>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4000" r="-4000"/>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8CC27F-F12B-45EF-A07C-C86E17A4EA72}">
      <dsp:nvSpPr>
        <dsp:cNvPr id="0" name=""/>
        <dsp:cNvSpPr/>
      </dsp:nvSpPr>
      <dsp:spPr>
        <a:xfrm>
          <a:off x="0" y="3812759"/>
          <a:ext cx="10187148" cy="1154499"/>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kumimoji="1" lang="en-US" altLang="ja-JP" sz="2000" kern="1200" dirty="0">
              <a:latin typeface="メイリオ" panose="020B0604030504040204" pitchFamily="50" charset="-128"/>
              <a:ea typeface="メイリオ" panose="020B0604030504040204" pitchFamily="50" charset="-128"/>
            </a:rPr>
            <a:t>COHINA</a:t>
          </a:r>
        </a:p>
        <a:p>
          <a:pPr lvl="0" algn="l" defTabSz="889000">
            <a:lnSpc>
              <a:spcPct val="90000"/>
            </a:lnSpc>
            <a:spcBef>
              <a:spcPct val="0"/>
            </a:spcBef>
            <a:spcAft>
              <a:spcPct val="35000"/>
            </a:spcAft>
          </a:pPr>
          <a:endParaRPr kumimoji="1" lang="en-US" altLang="ja-JP" sz="2000" kern="1200" dirty="0">
            <a:latin typeface="メイリオ" panose="020B0604030504040204" pitchFamily="50" charset="-128"/>
            <a:ea typeface="メイリオ" panose="020B0604030504040204" pitchFamily="50" charset="-128"/>
          </a:endParaRPr>
        </a:p>
      </dsp:txBody>
      <dsp:txXfrm>
        <a:off x="2152879" y="3812759"/>
        <a:ext cx="8034269" cy="1154499"/>
      </dsp:txXfrm>
    </dsp:sp>
    <dsp:sp modelId="{F0689DF6-A444-4BDC-9173-7F82297B1C19}">
      <dsp:nvSpPr>
        <dsp:cNvPr id="0" name=""/>
        <dsp:cNvSpPr/>
      </dsp:nvSpPr>
      <dsp:spPr>
        <a:xfrm>
          <a:off x="115449" y="3925298"/>
          <a:ext cx="2037429" cy="923599"/>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3F65C4-8E26-4889-A0E6-5883DF30EE5E}">
      <dsp:nvSpPr>
        <dsp:cNvPr id="0" name=""/>
        <dsp:cNvSpPr/>
      </dsp:nvSpPr>
      <dsp:spPr>
        <a:xfrm>
          <a:off x="0" y="0"/>
          <a:ext cx="11502936" cy="2364783"/>
        </a:xfrm>
        <a:prstGeom prst="roundRect">
          <a:avLst>
            <a:gd name="adj" fmla="val 10000"/>
          </a:avLst>
        </a:prstGeom>
        <a:solidFill>
          <a:schemeClr val="lt1"/>
        </a:solidFill>
        <a:ln w="12700" cap="flat" cmpd="sng" algn="ctr">
          <a:solidFill>
            <a:schemeClr val="dk1"/>
          </a:solidFill>
          <a:prstDash val="solid"/>
          <a:miter lim="800000"/>
        </a:ln>
        <a:effectLst/>
      </dsp:spPr>
      <dsp:style>
        <a:lnRef idx="2">
          <a:schemeClr val="dk1"/>
        </a:lnRef>
        <a:fillRef idx="1">
          <a:schemeClr val="lt1"/>
        </a:fillRef>
        <a:effectRef idx="0">
          <a:schemeClr val="dk1"/>
        </a:effectRef>
        <a:fontRef idx="minor">
          <a:schemeClr val="dk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kumimoji="1" lang="ja-JP" altLang="en-US" sz="3200" kern="1200" dirty="0" smtClean="0">
              <a:latin typeface="メイリオ" panose="020B0604030504040204" pitchFamily="50" charset="-128"/>
              <a:ea typeface="メイリオ" panose="020B0604030504040204" pitchFamily="50" charset="-128"/>
            </a:rPr>
            <a:t>ラッフィー</a:t>
          </a:r>
          <a:endParaRPr kumimoji="1" lang="en-US" altLang="ja-JP" sz="3200" kern="1200" dirty="0">
            <a:latin typeface="メイリオ" panose="020B0604030504040204" pitchFamily="50" charset="-128"/>
            <a:ea typeface="メイリオ" panose="020B0604030504040204" pitchFamily="50" charset="-128"/>
          </a:endParaRPr>
        </a:p>
        <a:p>
          <a:pPr lvl="0" algn="l" defTabSz="1422400">
            <a:lnSpc>
              <a:spcPct val="90000"/>
            </a:lnSpc>
            <a:spcBef>
              <a:spcPct val="0"/>
            </a:spcBef>
            <a:spcAft>
              <a:spcPct val="35000"/>
            </a:spcAft>
          </a:pPr>
          <a:endParaRPr kumimoji="1" lang="ja-JP" altLang="en-US" sz="2000" kern="1200" dirty="0">
            <a:latin typeface="メイリオ" panose="020B0604030504040204" pitchFamily="50" charset="-128"/>
            <a:ea typeface="メイリオ" panose="020B0604030504040204" pitchFamily="50" charset="-128"/>
          </a:endParaRPr>
        </a:p>
      </dsp:txBody>
      <dsp:txXfrm>
        <a:off x="2537065" y="0"/>
        <a:ext cx="8965871" cy="2364783"/>
      </dsp:txXfrm>
    </dsp:sp>
    <dsp:sp modelId="{CF1E479B-00F1-4416-A3F3-D43F9E8E0258}">
      <dsp:nvSpPr>
        <dsp:cNvPr id="0" name=""/>
        <dsp:cNvSpPr/>
      </dsp:nvSpPr>
      <dsp:spPr>
        <a:xfrm>
          <a:off x="236478" y="236478"/>
          <a:ext cx="2300587" cy="1891827"/>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6F6B946-E946-4D5E-9529-23FC66663A29}">
      <dsp:nvSpPr>
        <dsp:cNvPr id="0" name=""/>
        <dsp:cNvSpPr/>
      </dsp:nvSpPr>
      <dsp:spPr>
        <a:xfrm>
          <a:off x="0" y="2602475"/>
          <a:ext cx="11502936" cy="2364783"/>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kumimoji="1" lang="ja-JP" altLang="en-US" sz="3200" kern="1200" dirty="0" smtClean="0">
              <a:latin typeface="メイリオ" panose="020B0604030504040204" pitchFamily="50" charset="-128"/>
              <a:ea typeface="メイリオ" panose="020B0604030504040204" pitchFamily="50" charset="-128"/>
            </a:rPr>
            <a:t>メルカリチャンネル</a:t>
          </a:r>
          <a:endParaRPr kumimoji="1" lang="en-US" altLang="ja-JP" sz="3200" kern="1200" dirty="0">
            <a:latin typeface="メイリオ" panose="020B0604030504040204" pitchFamily="50" charset="-128"/>
            <a:ea typeface="メイリオ" panose="020B0604030504040204" pitchFamily="50" charset="-128"/>
          </a:endParaRPr>
        </a:p>
        <a:p>
          <a:pPr lvl="0" algn="l" defTabSz="1422400">
            <a:lnSpc>
              <a:spcPct val="90000"/>
            </a:lnSpc>
            <a:spcBef>
              <a:spcPct val="0"/>
            </a:spcBef>
            <a:spcAft>
              <a:spcPct val="35000"/>
            </a:spcAft>
          </a:pPr>
          <a:endParaRPr kumimoji="1" lang="ja-JP" altLang="en-US" sz="2000" kern="1200" dirty="0">
            <a:latin typeface="メイリオ" panose="020B0604030504040204" pitchFamily="50" charset="-128"/>
            <a:ea typeface="メイリオ" panose="020B0604030504040204" pitchFamily="50" charset="-128"/>
          </a:endParaRPr>
        </a:p>
      </dsp:txBody>
      <dsp:txXfrm>
        <a:off x="2537065" y="2602475"/>
        <a:ext cx="8965871" cy="2364783"/>
      </dsp:txXfrm>
    </dsp:sp>
    <dsp:sp modelId="{329FF407-F36B-4E95-9B4E-28343AE3B90D}">
      <dsp:nvSpPr>
        <dsp:cNvPr id="0" name=""/>
        <dsp:cNvSpPr/>
      </dsp:nvSpPr>
      <dsp:spPr>
        <a:xfrm>
          <a:off x="236478" y="2837740"/>
          <a:ext cx="2300587" cy="1891827"/>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CD52DD-1C68-4C89-A2A5-84A4753AC828}" type="datetimeFigureOut">
              <a:rPr kumimoji="1" lang="ja-JP" altLang="en-US" smtClean="0"/>
              <a:t>2020/9/3</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A2105B5-0392-47BE-A5C6-A78ED8E27774}" type="slidenum">
              <a:rPr kumimoji="1" lang="ja-JP" altLang="en-US" smtClean="0"/>
              <a:t>‹#›</a:t>
            </a:fld>
            <a:endParaRPr kumimoji="1" lang="ja-JP" altLang="en-US"/>
          </a:p>
        </p:txBody>
      </p:sp>
    </p:spTree>
    <p:extLst>
      <p:ext uri="{BB962C8B-B14F-4D97-AF65-F5344CB8AC3E}">
        <p14:creationId xmlns:p14="http://schemas.microsoft.com/office/powerpoint/2010/main" val="899522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66D850-DDEB-4B8E-81E6-7541D70E3644}" type="datetimeFigureOut">
              <a:rPr kumimoji="1" lang="ja-JP" altLang="en-US" smtClean="0"/>
              <a:t>2020/9/3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1C1B8B-A585-45F2-BE25-27DE3B5F38D4}" type="slidenum">
              <a:rPr kumimoji="1" lang="ja-JP" altLang="en-US" smtClean="0"/>
              <a:t>‹#›</a:t>
            </a:fld>
            <a:endParaRPr kumimoji="1" lang="ja-JP" altLang="en-US"/>
          </a:p>
        </p:txBody>
      </p:sp>
    </p:spTree>
    <p:extLst>
      <p:ext uri="{BB962C8B-B14F-4D97-AF65-F5344CB8AC3E}">
        <p14:creationId xmlns:p14="http://schemas.microsoft.com/office/powerpoint/2010/main" val="18940513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12B02926-4C84-B544-8D54-E54C7F6C1506}" type="slidenum">
              <a:rPr kumimoji="1" lang="ja-JP" altLang="en-US" smtClean="0"/>
              <a:t>18</a:t>
            </a:fld>
            <a:endParaRPr kumimoji="1" lang="ja-JP" altLang="en-US"/>
          </a:p>
        </p:txBody>
      </p:sp>
    </p:spTree>
    <p:extLst>
      <p:ext uri="{BB962C8B-B14F-4D97-AF65-F5344CB8AC3E}">
        <p14:creationId xmlns:p14="http://schemas.microsoft.com/office/powerpoint/2010/main" val="103906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4C438DE-06A1-4FA5-94FF-4AAA603C24BA}" type="datetime1">
              <a:rPr kumimoji="1" lang="ja-JP" altLang="en-US" smtClean="0"/>
              <a:t>2020/9/3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lvl1pPr>
              <a:defRPr sz="3200"/>
            </a:lvl1pPr>
          </a:lstStyle>
          <a:p>
            <a:fld id="{9BEE0C86-895A-486D-848D-123B771F4BEB}" type="slidenum">
              <a:rPr lang="ja-JP" altLang="en-US" smtClean="0"/>
              <a:pPr/>
              <a:t>‹#›</a:t>
            </a:fld>
            <a:endParaRPr lang="ja-JP" altLang="en-US"/>
          </a:p>
        </p:txBody>
      </p:sp>
    </p:spTree>
    <p:extLst>
      <p:ext uri="{BB962C8B-B14F-4D97-AF65-F5344CB8AC3E}">
        <p14:creationId xmlns:p14="http://schemas.microsoft.com/office/powerpoint/2010/main" val="3062747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EE76691-6487-49D5-BDB1-6F81EEDAEFCA}" type="datetime1">
              <a:rPr kumimoji="1" lang="ja-JP" altLang="en-US" smtClean="0"/>
              <a:t>2020/9/3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EE0C86-895A-486D-848D-123B771F4BEB}" type="slidenum">
              <a:rPr kumimoji="1" lang="ja-JP" altLang="en-US" smtClean="0"/>
              <a:t>‹#›</a:t>
            </a:fld>
            <a:endParaRPr kumimoji="1" lang="ja-JP" altLang="en-US"/>
          </a:p>
        </p:txBody>
      </p:sp>
    </p:spTree>
    <p:extLst>
      <p:ext uri="{BB962C8B-B14F-4D97-AF65-F5344CB8AC3E}">
        <p14:creationId xmlns:p14="http://schemas.microsoft.com/office/powerpoint/2010/main" val="2401411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BC660D0-34AF-4C89-8858-01C98CE6A4B5}" type="datetime1">
              <a:rPr kumimoji="1" lang="ja-JP" altLang="en-US" smtClean="0"/>
              <a:t>2020/9/3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EE0C86-895A-486D-848D-123B771F4BEB}" type="slidenum">
              <a:rPr kumimoji="1" lang="ja-JP" altLang="en-US" smtClean="0"/>
              <a:t>‹#›</a:t>
            </a:fld>
            <a:endParaRPr kumimoji="1" lang="ja-JP" altLang="en-US"/>
          </a:p>
        </p:txBody>
      </p:sp>
    </p:spTree>
    <p:extLst>
      <p:ext uri="{BB962C8B-B14F-4D97-AF65-F5344CB8AC3E}">
        <p14:creationId xmlns:p14="http://schemas.microsoft.com/office/powerpoint/2010/main" val="2929693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C24CD90-1F6C-43C0-A2D1-B894149F4CE2}" type="datetime1">
              <a:rPr kumimoji="1" lang="ja-JP" altLang="en-US" smtClean="0"/>
              <a:t>2020/9/3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EE0C86-895A-486D-848D-123B771F4BEB}" type="slidenum">
              <a:rPr kumimoji="1" lang="ja-JP" altLang="en-US" smtClean="0"/>
              <a:t>‹#›</a:t>
            </a:fld>
            <a:endParaRPr kumimoji="1" lang="ja-JP" altLang="en-US"/>
          </a:p>
        </p:txBody>
      </p:sp>
    </p:spTree>
    <p:extLst>
      <p:ext uri="{BB962C8B-B14F-4D97-AF65-F5344CB8AC3E}">
        <p14:creationId xmlns:p14="http://schemas.microsoft.com/office/powerpoint/2010/main" val="1903377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0832BC1-1281-451F-9DB8-02FFD8A538E7}" type="datetime1">
              <a:rPr kumimoji="1" lang="ja-JP" altLang="en-US" smtClean="0"/>
              <a:t>2020/9/3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EE0C86-895A-486D-848D-123B771F4BEB}" type="slidenum">
              <a:rPr kumimoji="1" lang="ja-JP" altLang="en-US" smtClean="0"/>
              <a:t>‹#›</a:t>
            </a:fld>
            <a:endParaRPr kumimoji="1" lang="ja-JP" altLang="en-US"/>
          </a:p>
        </p:txBody>
      </p:sp>
    </p:spTree>
    <p:extLst>
      <p:ext uri="{BB962C8B-B14F-4D97-AF65-F5344CB8AC3E}">
        <p14:creationId xmlns:p14="http://schemas.microsoft.com/office/powerpoint/2010/main" val="3562221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B82177F-E539-484A-A77F-39C6C825760A}" type="datetime1">
              <a:rPr kumimoji="1" lang="ja-JP" altLang="en-US" smtClean="0"/>
              <a:t>2020/9/3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EE0C86-895A-486D-848D-123B771F4BEB}" type="slidenum">
              <a:rPr kumimoji="1" lang="ja-JP" altLang="en-US" smtClean="0"/>
              <a:t>‹#›</a:t>
            </a:fld>
            <a:endParaRPr kumimoji="1" lang="ja-JP" altLang="en-US"/>
          </a:p>
        </p:txBody>
      </p:sp>
    </p:spTree>
    <p:extLst>
      <p:ext uri="{BB962C8B-B14F-4D97-AF65-F5344CB8AC3E}">
        <p14:creationId xmlns:p14="http://schemas.microsoft.com/office/powerpoint/2010/main" val="2597825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74872D2-1A0E-49A5-A686-28D2DC585972}" type="datetime1">
              <a:rPr kumimoji="1" lang="ja-JP" altLang="en-US" smtClean="0"/>
              <a:t>2020/9/3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EE0C86-895A-486D-848D-123B771F4BEB}" type="slidenum">
              <a:rPr kumimoji="1" lang="ja-JP" altLang="en-US" smtClean="0"/>
              <a:t>‹#›</a:t>
            </a:fld>
            <a:endParaRPr kumimoji="1" lang="ja-JP" altLang="en-US"/>
          </a:p>
        </p:txBody>
      </p:sp>
    </p:spTree>
    <p:extLst>
      <p:ext uri="{BB962C8B-B14F-4D97-AF65-F5344CB8AC3E}">
        <p14:creationId xmlns:p14="http://schemas.microsoft.com/office/powerpoint/2010/main" val="3971886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9A79F53-8238-454E-98CD-27BFAC85EB17}" type="datetime1">
              <a:rPr kumimoji="1" lang="ja-JP" altLang="en-US" smtClean="0"/>
              <a:t>2020/9/3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EE0C86-895A-486D-848D-123B771F4BEB}" type="slidenum">
              <a:rPr kumimoji="1" lang="ja-JP" altLang="en-US" smtClean="0"/>
              <a:t>‹#›</a:t>
            </a:fld>
            <a:endParaRPr kumimoji="1" lang="ja-JP" altLang="en-US"/>
          </a:p>
        </p:txBody>
      </p:sp>
    </p:spTree>
    <p:extLst>
      <p:ext uri="{BB962C8B-B14F-4D97-AF65-F5344CB8AC3E}">
        <p14:creationId xmlns:p14="http://schemas.microsoft.com/office/powerpoint/2010/main" val="938481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9F6F314-B0C2-4F08-A392-B7D7F84E9BCF}" type="datetime1">
              <a:rPr kumimoji="1" lang="ja-JP" altLang="en-US" smtClean="0"/>
              <a:t>2020/9/3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EE0C86-895A-486D-848D-123B771F4BEB}" type="slidenum">
              <a:rPr kumimoji="1" lang="ja-JP" altLang="en-US" smtClean="0"/>
              <a:t>‹#›</a:t>
            </a:fld>
            <a:endParaRPr kumimoji="1" lang="ja-JP" altLang="en-US"/>
          </a:p>
        </p:txBody>
      </p:sp>
    </p:spTree>
    <p:extLst>
      <p:ext uri="{BB962C8B-B14F-4D97-AF65-F5344CB8AC3E}">
        <p14:creationId xmlns:p14="http://schemas.microsoft.com/office/powerpoint/2010/main" val="4107844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D4AC43B-A34B-4AC7-95C2-F17EF30F9A2E}" type="datetime1">
              <a:rPr kumimoji="1" lang="ja-JP" altLang="en-US" smtClean="0"/>
              <a:t>2020/9/3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EE0C86-895A-486D-848D-123B771F4BEB}" type="slidenum">
              <a:rPr kumimoji="1" lang="ja-JP" altLang="en-US" smtClean="0"/>
              <a:t>‹#›</a:t>
            </a:fld>
            <a:endParaRPr kumimoji="1" lang="ja-JP" altLang="en-US"/>
          </a:p>
        </p:txBody>
      </p:sp>
    </p:spTree>
    <p:extLst>
      <p:ext uri="{BB962C8B-B14F-4D97-AF65-F5344CB8AC3E}">
        <p14:creationId xmlns:p14="http://schemas.microsoft.com/office/powerpoint/2010/main" val="3672674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04C2F22-87F7-446F-A8B8-320BD983F704}" type="datetime1">
              <a:rPr kumimoji="1" lang="ja-JP" altLang="en-US" smtClean="0"/>
              <a:t>2020/9/3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EE0C86-895A-486D-848D-123B771F4BEB}" type="slidenum">
              <a:rPr kumimoji="1" lang="ja-JP" altLang="en-US" smtClean="0"/>
              <a:t>‹#›</a:t>
            </a:fld>
            <a:endParaRPr kumimoji="1" lang="ja-JP" altLang="en-US"/>
          </a:p>
        </p:txBody>
      </p:sp>
    </p:spTree>
    <p:extLst>
      <p:ext uri="{BB962C8B-B14F-4D97-AF65-F5344CB8AC3E}">
        <p14:creationId xmlns:p14="http://schemas.microsoft.com/office/powerpoint/2010/main" val="1687762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11F254-5E61-49E7-92D8-73A559316CDA}" type="datetime1">
              <a:rPr kumimoji="1" lang="ja-JP" altLang="en-US" smtClean="0"/>
              <a:t>2020/9/3</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3200">
                <a:solidFill>
                  <a:schemeClr val="tx1"/>
                </a:solidFill>
              </a:defRPr>
            </a:lvl1pPr>
          </a:lstStyle>
          <a:p>
            <a:fld id="{9BEE0C86-895A-486D-848D-123B771F4BEB}" type="slidenum">
              <a:rPr lang="ja-JP" altLang="en-US" smtClean="0"/>
              <a:pPr/>
              <a:t>‹#›</a:t>
            </a:fld>
            <a:endParaRPr lang="ja-JP" altLang="en-US"/>
          </a:p>
        </p:txBody>
      </p:sp>
    </p:spTree>
    <p:extLst>
      <p:ext uri="{BB962C8B-B14F-4D97-AF65-F5344CB8AC3E}">
        <p14:creationId xmlns:p14="http://schemas.microsoft.com/office/powerpoint/2010/main" val="540961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s://www.caa.go.jp/policies/policy/consumer_policy/caution/internet/pdf/caution_internet_200717_0001.pdf#search='%E4%B8%89%E8%8F%B1UFJ%E3%83%AA%E3%82%B5%E3%83%BC%E3%83%81%E3%83%BB%E3%82%B3%E3%83%B3%E3%82%B5%E3%83%AB%E3%83%86%E3%82%A3%E3%83%B3%E3%82%B0%EF%BC%882020%2F06%2F06%EF%BC%89%E3%83%A9%E3%82%A4%E3%83%96%E3%82%B3%E3%83%9E%E3%83%BC%E3%82%B9%E3%81%AE%E5%8" TargetMode="External"/><Relationship Id="rId7" Type="http://schemas.openxmlformats.org/officeDocument/2006/relationships/hyperlink" Target="https://prtimes.jp/main/html/rd/p/000000001.000032762.html" TargetMode="External"/><Relationship Id="rId2" Type="http://schemas.openxmlformats.org/officeDocument/2006/relationships/hyperlink" Target="https://www.meti.go.jp/press/2020/07/20200722003/20200722003-1.pdf" TargetMode="External"/><Relationship Id="rId1" Type="http://schemas.openxmlformats.org/officeDocument/2006/relationships/slideLayout" Target="../slideLayouts/slideLayout2.xml"/><Relationship Id="rId6" Type="http://schemas.openxmlformats.org/officeDocument/2006/relationships/hyperlink" Target="https://prtimes.jp/main/html/rd/p/000001335.000008372.html" TargetMode="External"/><Relationship Id="rId5" Type="http://schemas.openxmlformats.org/officeDocument/2006/relationships/hyperlink" Target="https://www.nikkei.com/article/DGXMZO58193190X10C20A4H34A00/" TargetMode="External"/><Relationship Id="rId4" Type="http://schemas.openxmlformats.org/officeDocument/2006/relationships/hyperlink" Target="https://www.nikkei.com/article/DGXKZO62844480Q0A820C2H56A00/" TargetMode="External"/></Relationships>
</file>

<file path=ppt/slides/_rels/slide34.xml.rels><?xml version="1.0" encoding="UTF-8" standalone="yes"?>
<Relationships xmlns="http://schemas.openxmlformats.org/package/2006/relationships"><Relationship Id="rId8" Type="http://schemas.openxmlformats.org/officeDocument/2006/relationships/hyperlink" Target="https://doshisha.repo.nii.ac.jp/?action=pages_view_main&amp;active_action=repository_view_main_item_detail&amp;item_id=22605&amp;item_no=1&amp;page_id=13&amp;block_id=100" TargetMode="External"/><Relationship Id="rId3" Type="http://schemas.openxmlformats.org/officeDocument/2006/relationships/hyperlink" Target="https://www.atpress.ne.jp/news/200701" TargetMode="External"/><Relationship Id="rId7" Type="http://schemas.openxmlformats.org/officeDocument/2006/relationships/hyperlink" Target="https://bizboard.nikkeibp.co.jp/houjin/cgi-bin/nsearch/md_pdf.pl/0000453823.pdf?NEWS_ID=0000453823&amp;CONTENTS=1&amp;bt=NC&amp;SYSTEM_ID=HO" TargetMode="External"/><Relationship Id="rId2" Type="http://schemas.openxmlformats.org/officeDocument/2006/relationships/hyperlink" Target="https://honote.macromill.com/report/20180705/" TargetMode="External"/><Relationship Id="rId1" Type="http://schemas.openxmlformats.org/officeDocument/2006/relationships/slideLayout" Target="../slideLayouts/slideLayout2.xml"/><Relationship Id="rId6" Type="http://schemas.openxmlformats.org/officeDocument/2006/relationships/hyperlink" Target="https://about.mercari.com/press/news/articles/20190607_mercarichannel_close/" TargetMode="External"/><Relationship Id="rId5" Type="http://schemas.openxmlformats.org/officeDocument/2006/relationships/hyperlink" Target="https://www.future-shop.jp/magazine/seminar-ec-17live" TargetMode="External"/><Relationship Id="rId4" Type="http://schemas.openxmlformats.org/officeDocument/2006/relationships/hyperlink" Target="https://ascii.jp/elem/000/001/727/1727555/" TargetMode="External"/><Relationship Id="rId9" Type="http://schemas.openxmlformats.org/officeDocument/2006/relationships/hyperlink" Target="https://libir.josai.ac.jp/il/meta_pub/G0000284repository_JOS-18801536-1405"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s://www.mizuho-ir.co.jp/publication/report/2017/mhir14_royalty_01.html" TargetMode="External"/><Relationship Id="rId3" Type="http://schemas.openxmlformats.org/officeDocument/2006/relationships/hyperlink" Target="https://www.j-mac.or.jp/mj/download.php?file_id=265" TargetMode="External"/><Relationship Id="rId7" Type="http://schemas.openxmlformats.org/officeDocument/2006/relationships/hyperlink" Target="https://www.jstage.jst.go.jp/article/personality/14/3/14_3_305/_pdf/-char/ja" TargetMode="External"/><Relationship Id="rId2" Type="http://schemas.openxmlformats.org/officeDocument/2006/relationships/hyperlink" Target="https://repository.kulib.kyoto-u.ac.jp/dspace/handle/2433/215684" TargetMode="External"/><Relationship Id="rId1" Type="http://schemas.openxmlformats.org/officeDocument/2006/relationships/slideLayout" Target="../slideLayouts/slideLayout2.xml"/><Relationship Id="rId6" Type="http://schemas.openxmlformats.org/officeDocument/2006/relationships/hyperlink" Target="https://www.jstage.jst.go.jp/article/jjesp1971/41/2/41_2_84/_pdf/-char/ja" TargetMode="External"/><Relationship Id="rId5" Type="http://schemas.openxmlformats.org/officeDocument/2006/relationships/hyperlink" Target="http://hdl.handle.net/2309/134618" TargetMode="External"/><Relationship Id="rId4" Type="http://schemas.openxmlformats.org/officeDocument/2006/relationships/hyperlink" Target="https://kwansei.repo.nii.ac.jp/?action=repository_action_common_download&amp;item_id=20460&amp;item_no=1&amp;attribute_id=22&amp;file_no=1"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a:xfrm>
            <a:off x="549010" y="2259623"/>
            <a:ext cx="11034346" cy="793140"/>
          </a:xfrm>
        </p:spPr>
        <p:txBody>
          <a:bodyPr>
            <a:normAutofit/>
          </a:bodyPr>
          <a:lstStyle/>
          <a:p>
            <a:r>
              <a:rPr lang="ja-JP" altLang="en-US" sz="4000" b="1">
                <a:latin typeface="メイリオ"/>
                <a:ea typeface="メイリオ"/>
              </a:rPr>
              <a:t>「リアルタイムでつながるライブコマース」</a:t>
            </a:r>
          </a:p>
        </p:txBody>
      </p:sp>
      <p:sp>
        <p:nvSpPr>
          <p:cNvPr id="6" name="サブタイトル 5"/>
          <p:cNvSpPr>
            <a:spLocks noGrp="1"/>
          </p:cNvSpPr>
          <p:nvPr>
            <p:ph type="subTitle" idx="1"/>
          </p:nvPr>
        </p:nvSpPr>
        <p:spPr>
          <a:xfrm>
            <a:off x="1960684" y="3619622"/>
            <a:ext cx="8270631" cy="1655762"/>
          </a:xfrm>
        </p:spPr>
        <p:txBody>
          <a:bodyPr/>
          <a:lstStyle/>
          <a:p>
            <a:r>
              <a:rPr kumimoji="1" lang="ja-JP" altLang="en-US">
                <a:latin typeface="メイリオ" panose="020B0604030504040204" pitchFamily="50" charset="-128"/>
                <a:ea typeface="メイリオ" panose="020B0604030504040204" pitchFamily="50" charset="-128"/>
              </a:rPr>
              <a:t>田嶋ゼミナール</a:t>
            </a:r>
            <a:r>
              <a:rPr lang="en-US" altLang="ja-JP">
                <a:latin typeface="メイリオ" panose="020B0604030504040204" pitchFamily="50" charset="-128"/>
                <a:ea typeface="メイリオ" panose="020B0604030504040204" pitchFamily="50" charset="-128"/>
              </a:rPr>
              <a:t> A</a:t>
            </a:r>
            <a:r>
              <a:rPr lang="ja-JP" altLang="en-US">
                <a:latin typeface="メイリオ" panose="020B0604030504040204" pitchFamily="50" charset="-128"/>
                <a:ea typeface="メイリオ" panose="020B0604030504040204" pitchFamily="50" charset="-128"/>
              </a:rPr>
              <a:t>班</a:t>
            </a:r>
            <a:endParaRPr lang="en-US" altLang="ja-JP">
              <a:latin typeface="メイリオ" panose="020B0604030504040204" pitchFamily="50" charset="-128"/>
              <a:ea typeface="メイリオ" panose="020B0604030504040204" pitchFamily="50" charset="-128"/>
            </a:endParaRPr>
          </a:p>
          <a:p>
            <a:pPr algn="l"/>
            <a:r>
              <a:rPr kumimoji="1" lang="ja-JP" altLang="en-US">
                <a:latin typeface="メイリオ" panose="020B0604030504040204" pitchFamily="50" charset="-128"/>
                <a:ea typeface="メイリオ" panose="020B0604030504040204" pitchFamily="50" charset="-128"/>
              </a:rPr>
              <a:t>兼子晴菜　深井萌花　高柳タイジ　渡邉智也　坂上竜之輔</a:t>
            </a:r>
          </a:p>
        </p:txBody>
      </p:sp>
      <p:sp>
        <p:nvSpPr>
          <p:cNvPr id="4" name="スライド番号プレースホルダー 3"/>
          <p:cNvSpPr>
            <a:spLocks noGrp="1"/>
          </p:cNvSpPr>
          <p:nvPr>
            <p:ph type="sldNum" sz="quarter" idx="12"/>
          </p:nvPr>
        </p:nvSpPr>
        <p:spPr/>
        <p:txBody>
          <a:bodyPr/>
          <a:lstStyle/>
          <a:p>
            <a:fld id="{9BEE0C86-895A-486D-848D-123B771F4BEB}" type="slidenum">
              <a:rPr kumimoji="1" lang="ja-JP" altLang="en-US" smtClean="0"/>
              <a:t>1</a:t>
            </a:fld>
            <a:endParaRPr kumimoji="1" lang="ja-JP" altLang="en-US"/>
          </a:p>
        </p:txBody>
      </p:sp>
    </p:spTree>
    <p:extLst>
      <p:ext uri="{BB962C8B-B14F-4D97-AF65-F5344CB8AC3E}">
        <p14:creationId xmlns:p14="http://schemas.microsoft.com/office/powerpoint/2010/main" val="3963455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0B4C7A4-A93C-E24B-B8B4-83CB9F5CB8AE}"/>
              </a:ext>
            </a:extLst>
          </p:cNvPr>
          <p:cNvSpPr txBox="1"/>
          <p:nvPr/>
        </p:nvSpPr>
        <p:spPr>
          <a:xfrm>
            <a:off x="-70339" y="1878741"/>
            <a:ext cx="12192000" cy="3046988"/>
          </a:xfrm>
          <a:prstGeom prst="rect">
            <a:avLst/>
          </a:prstGeom>
          <a:noFill/>
        </p:spPr>
        <p:txBody>
          <a:bodyPr wrap="square" rtlCol="0">
            <a:spAutoFit/>
          </a:bodyPr>
          <a:lstStyle/>
          <a:p>
            <a:endParaRPr kumimoji="1" lang="en-US" altLang="ja-JP" sz="2400" dirty="0"/>
          </a:p>
          <a:p>
            <a:endParaRPr lang="en-US" altLang="ja-JP" sz="2400" dirty="0"/>
          </a:p>
          <a:p>
            <a:r>
              <a:rPr kumimoji="1" lang="en-US" altLang="ja-JP" sz="2400" dirty="0"/>
              <a:t>  </a:t>
            </a:r>
            <a:r>
              <a:rPr kumimoji="1" lang="ja-JP" altLang="en-US" sz="2400" dirty="0">
                <a:latin typeface="メイリオ" panose="020B0604030504040204" pitchFamily="50" charset="-128"/>
                <a:ea typeface="メイリオ" panose="020B0604030504040204" pitchFamily="50" charset="-128"/>
              </a:rPr>
              <a:t>行動的アプローチ</a:t>
            </a:r>
            <a:r>
              <a:rPr kumimoji="1" lang="en-US" altLang="ja-JP" sz="2400" dirty="0">
                <a:latin typeface="メイリオ" panose="020B0604030504040204" pitchFamily="50" charset="-128"/>
                <a:ea typeface="メイリオ" panose="020B0604030504040204" pitchFamily="50" charset="-128"/>
              </a:rPr>
              <a:t>…</a:t>
            </a:r>
            <a:r>
              <a:rPr kumimoji="1" lang="ja-JP" altLang="en-US" sz="2400" dirty="0">
                <a:latin typeface="メイリオ" panose="020B0604030504040204" pitchFamily="50" charset="-128"/>
                <a:ea typeface="メイリオ" panose="020B0604030504040204" pitchFamily="50" charset="-128"/>
              </a:rPr>
              <a:t>ロイヤルティは「リピート購買の可能性」</a:t>
            </a:r>
            <a:r>
              <a:rPr lang="en-US" altLang="ja-JP" sz="2400" dirty="0">
                <a:latin typeface="メイリオ" panose="020B0604030504040204" pitchFamily="50" charset="-128"/>
                <a:ea typeface="メイリオ" panose="020B0604030504040204" pitchFamily="50" charset="-128"/>
              </a:rPr>
              <a:t>(Lipstein,1959)</a:t>
            </a:r>
          </a:p>
          <a:p>
            <a:endParaRPr lang="en-US" altLang="ja-JP" sz="2400" dirty="0">
              <a:latin typeface="メイリオ" panose="020B0604030504040204" pitchFamily="50" charset="-128"/>
              <a:ea typeface="メイリオ" panose="020B0604030504040204" pitchFamily="50" charset="-128"/>
            </a:endParaRPr>
          </a:p>
          <a:p>
            <a:endParaRPr lang="en-US" altLang="ja-JP" sz="2400" dirty="0">
              <a:latin typeface="メイリオ" panose="020B0604030504040204" pitchFamily="50" charset="-128"/>
              <a:ea typeface="メイリオ" panose="020B0604030504040204" pitchFamily="50" charset="-128"/>
            </a:endParaRPr>
          </a:p>
          <a:p>
            <a:endParaRPr kumimoji="1"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態度的アプローチ</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ロイヤルティは「継続的な反復購入を促す、</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ブランドへの</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好意的な態度」</a:t>
            </a:r>
            <a:r>
              <a:rPr lang="en-US" altLang="ja-JP" sz="2400" dirty="0">
                <a:latin typeface="メイリオ" panose="020B0604030504040204" pitchFamily="50" charset="-128"/>
                <a:ea typeface="メイリオ" panose="020B0604030504040204" pitchFamily="50" charset="-128"/>
              </a:rPr>
              <a:t>(Assael,1992)</a:t>
            </a:r>
          </a:p>
        </p:txBody>
      </p:sp>
      <p:sp>
        <p:nvSpPr>
          <p:cNvPr id="4" name="スライド番号プレースホルダー 3">
            <a:extLst>
              <a:ext uri="{FF2B5EF4-FFF2-40B4-BE49-F238E27FC236}">
                <a16:creationId xmlns:a16="http://schemas.microsoft.com/office/drawing/2014/main" id="{14498954-4695-DC43-AB6B-131EA1F71880}"/>
              </a:ext>
            </a:extLst>
          </p:cNvPr>
          <p:cNvSpPr>
            <a:spLocks noGrp="1"/>
          </p:cNvSpPr>
          <p:nvPr>
            <p:ph type="sldNum" sz="quarter" idx="12"/>
          </p:nvPr>
        </p:nvSpPr>
        <p:spPr/>
        <p:txBody>
          <a:bodyPr/>
          <a:lstStyle/>
          <a:p>
            <a:fld id="{97D655FA-097A-AD4D-A12F-61C56F4D8908}" type="slidenum">
              <a:rPr kumimoji="1" lang="ja-JP" altLang="en-US" smtClean="0"/>
              <a:t>10</a:t>
            </a:fld>
            <a:endParaRPr kumimoji="1" lang="ja-JP" altLang="en-US" dirty="0"/>
          </a:p>
        </p:txBody>
      </p:sp>
      <p:sp>
        <p:nvSpPr>
          <p:cNvPr id="5" name="タイトル 1"/>
          <p:cNvSpPr txBox="1">
            <a:spLocks/>
          </p:cNvSpPr>
          <p:nvPr/>
        </p:nvSpPr>
        <p:spPr>
          <a:xfrm>
            <a:off x="215411" y="1039076"/>
            <a:ext cx="11620500" cy="1679331"/>
          </a:xfrm>
          <a:prstGeom prst="rect">
            <a:avLst/>
          </a:prstGeom>
        </p:spPr>
        <p:txBody>
          <a:bodyPr vert="horz" lIns="108000" tIns="108000" rIns="108000" bIns="10800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dirty="0">
                <a:latin typeface="メイリオ" panose="020B0604030504040204" pitchFamily="50" charset="-128"/>
                <a:ea typeface="メイリオ" panose="020B0604030504040204" pitchFamily="50" charset="-128"/>
              </a:rPr>
              <a:t>ロイヤルティ</a:t>
            </a:r>
            <a:r>
              <a:rPr lang="en-US" altLang="ja-JP" sz="3200" dirty="0"/>
              <a:t>…</a:t>
            </a:r>
            <a:r>
              <a:rPr lang="ja-JP" altLang="en-US" sz="3200" u="sng" dirty="0">
                <a:uFill>
                  <a:solidFill>
                    <a:srgbClr val="FF0000"/>
                  </a:solidFill>
                </a:uFill>
                <a:latin typeface="メイリオ" panose="020B0604030504040204" pitchFamily="50" charset="-128"/>
                <a:ea typeface="メイリオ" panose="020B0604030504040204" pitchFamily="50" charset="-128"/>
              </a:rPr>
              <a:t>行動的</a:t>
            </a:r>
            <a:r>
              <a:rPr lang="en-US" altLang="ja-JP" sz="3200" u="sng" dirty="0">
                <a:uFill>
                  <a:solidFill>
                    <a:srgbClr val="FF0000"/>
                  </a:solidFill>
                </a:uFill>
                <a:latin typeface="メイリオ" panose="020B0604030504040204" pitchFamily="50" charset="-128"/>
                <a:ea typeface="メイリオ" panose="020B0604030504040204" pitchFamily="50" charset="-128"/>
              </a:rPr>
              <a:t>&amp;</a:t>
            </a:r>
            <a:r>
              <a:rPr lang="ja-JP" altLang="en-US" sz="3200" u="sng" dirty="0">
                <a:uFill>
                  <a:solidFill>
                    <a:srgbClr val="FF0000"/>
                  </a:solidFill>
                </a:uFill>
                <a:latin typeface="メイリオ" panose="020B0604030504040204" pitchFamily="50" charset="-128"/>
                <a:ea typeface="メイリオ" panose="020B0604030504040204" pitchFamily="50" charset="-128"/>
              </a:rPr>
              <a:t>態度的アプローチ</a:t>
            </a:r>
            <a:r>
              <a:rPr lang="ja-JP" altLang="en-US" sz="3200" b="1" dirty="0">
                <a:latin typeface="メイリオ" panose="020B0604030504040204" pitchFamily="50" charset="-128"/>
                <a:ea typeface="メイリオ" panose="020B0604030504040204" pitchFamily="50" charset="-128"/>
              </a:rPr>
              <a:t>　</a:t>
            </a:r>
            <a:r>
              <a:rPr lang="ja-JP" altLang="en-US" sz="3200" dirty="0">
                <a:latin typeface="メイリオ" panose="020B0604030504040204" pitchFamily="50" charset="-128"/>
                <a:ea typeface="メイリオ" panose="020B0604030504040204" pitchFamily="50" charset="-128"/>
              </a:rPr>
              <a:t>（佐野</a:t>
            </a:r>
            <a:r>
              <a:rPr lang="en-US" altLang="ja-JP" sz="3200" dirty="0">
                <a:latin typeface="メイリオ" panose="020B0604030504040204" pitchFamily="50" charset="-128"/>
                <a:ea typeface="メイリオ" panose="020B0604030504040204" pitchFamily="50" charset="-128"/>
              </a:rPr>
              <a:t>2014)</a:t>
            </a:r>
          </a:p>
          <a:p>
            <a:r>
              <a:rPr lang="ja-JP" altLang="en-US" sz="3200" b="1" dirty="0">
                <a:latin typeface="メイリオ" panose="020B0604030504040204" pitchFamily="50" charset="-128"/>
                <a:ea typeface="メイリオ" panose="020B0604030504040204" pitchFamily="50" charset="-128"/>
              </a:rPr>
              <a:t/>
            </a:r>
            <a:br>
              <a:rPr lang="ja-JP" altLang="en-US" sz="3200" b="1" dirty="0">
                <a:latin typeface="メイリオ" panose="020B0604030504040204" pitchFamily="50" charset="-128"/>
                <a:ea typeface="メイリオ" panose="020B0604030504040204" pitchFamily="50" charset="-128"/>
              </a:rPr>
            </a:br>
            <a:endParaRPr lang="ja-JP" altLang="en-US" sz="3200" b="1"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7FEAC3C4-B629-47D7-A1E0-AAE41E2E86D7}"/>
              </a:ext>
            </a:extLst>
          </p:cNvPr>
          <p:cNvSpPr txBox="1"/>
          <p:nvPr/>
        </p:nvSpPr>
        <p:spPr>
          <a:xfrm>
            <a:off x="890955" y="515816"/>
            <a:ext cx="2414954" cy="523220"/>
          </a:xfrm>
          <a:prstGeom prst="rect">
            <a:avLst/>
          </a:prstGeom>
          <a:noFill/>
        </p:spPr>
        <p:txBody>
          <a:bodyPr wrap="square" rtlCol="0">
            <a:spAutoFit/>
          </a:bodyPr>
          <a:lstStyle/>
          <a:p>
            <a:r>
              <a:rPr kumimoji="1" lang="ja-JP" altLang="en-US" sz="2800" b="1">
                <a:latin typeface="メイリオ" panose="020B0604030504040204" pitchFamily="50" charset="-128"/>
                <a:ea typeface="メイリオ" panose="020B0604030504040204" pitchFamily="50" charset="-128"/>
              </a:rPr>
              <a:t>先行研究</a:t>
            </a:r>
          </a:p>
        </p:txBody>
      </p:sp>
    </p:spTree>
    <p:extLst>
      <p:ext uri="{BB962C8B-B14F-4D97-AF65-F5344CB8AC3E}">
        <p14:creationId xmlns:p14="http://schemas.microsoft.com/office/powerpoint/2010/main" val="4117307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A6757D77-8062-44C9-A63C-81FED9A2DD34}"/>
              </a:ext>
            </a:extLst>
          </p:cNvPr>
          <p:cNvPicPr>
            <a:picLocks noChangeAspect="1"/>
          </p:cNvPicPr>
          <p:nvPr/>
        </p:nvPicPr>
        <p:blipFill>
          <a:blip r:embed="rId2"/>
          <a:stretch>
            <a:fillRect/>
          </a:stretch>
        </p:blipFill>
        <p:spPr>
          <a:xfrm flipH="1">
            <a:off x="5750122" y="3246240"/>
            <a:ext cx="1497431" cy="842370"/>
          </a:xfrm>
          <a:prstGeom prst="rect">
            <a:avLst/>
          </a:prstGeom>
        </p:spPr>
      </p:pic>
      <p:sp>
        <p:nvSpPr>
          <p:cNvPr id="2" name="スライド番号プレースホルダー 1">
            <a:extLst>
              <a:ext uri="{FF2B5EF4-FFF2-40B4-BE49-F238E27FC236}">
                <a16:creationId xmlns:a16="http://schemas.microsoft.com/office/drawing/2014/main" id="{5B70B274-CC2B-44AF-8FED-3AFF91C193CD}"/>
              </a:ext>
            </a:extLst>
          </p:cNvPr>
          <p:cNvSpPr>
            <a:spLocks noGrp="1"/>
          </p:cNvSpPr>
          <p:nvPr>
            <p:ph type="sldNum" sz="quarter" idx="12"/>
          </p:nvPr>
        </p:nvSpPr>
        <p:spPr/>
        <p:txBody>
          <a:bodyPr/>
          <a:lstStyle/>
          <a:p>
            <a:fld id="{9BEE0C86-895A-486D-848D-123B771F4BEB}" type="slidenum">
              <a:rPr kumimoji="1" lang="ja-JP" altLang="en-US" smtClean="0"/>
              <a:t>11</a:t>
            </a:fld>
            <a:endParaRPr kumimoji="1" lang="ja-JP" altLang="en-US"/>
          </a:p>
        </p:txBody>
      </p:sp>
      <p:sp>
        <p:nvSpPr>
          <p:cNvPr id="5" name="テキスト ボックス 4">
            <a:extLst>
              <a:ext uri="{FF2B5EF4-FFF2-40B4-BE49-F238E27FC236}">
                <a16:creationId xmlns:a16="http://schemas.microsoft.com/office/drawing/2014/main" id="{12F64F73-6174-4C1F-8AF8-993D00B2CD5A}"/>
              </a:ext>
            </a:extLst>
          </p:cNvPr>
          <p:cNvSpPr txBox="1"/>
          <p:nvPr/>
        </p:nvSpPr>
        <p:spPr>
          <a:xfrm>
            <a:off x="941033" y="931901"/>
            <a:ext cx="7421732" cy="461665"/>
          </a:xfrm>
          <a:prstGeom prst="rect">
            <a:avLst/>
          </a:prstGeom>
          <a:noFill/>
        </p:spPr>
        <p:txBody>
          <a:bodyPr wrap="square" rtlCol="0">
            <a:spAutoFit/>
          </a:bodyPr>
          <a:lstStyle/>
          <a:p>
            <a:r>
              <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Dick and </a:t>
            </a:r>
            <a:r>
              <a:rPr kumimoji="1" lang="en-US" altLang="ja-JP" sz="24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rPr>
              <a:t>Basu</a:t>
            </a: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の反復行動と相対的態度の枠組み</a:t>
            </a:r>
            <a:endParaRPr kumimoji="1" lang="ja-JP" altLang="en-US" dirty="0">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id="{076E39B6-2454-4EB2-885A-DF4BEBA9394B}"/>
              </a:ext>
            </a:extLst>
          </p:cNvPr>
          <p:cNvSpPr txBox="1"/>
          <p:nvPr/>
        </p:nvSpPr>
        <p:spPr>
          <a:xfrm>
            <a:off x="5814843" y="1318281"/>
            <a:ext cx="573500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「出所：</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Dick &amp; </a:t>
            </a:r>
            <a:r>
              <a:rPr kumimoji="1" lang="en-US" altLang="ja-JP" sz="1600" b="0" i="0" u="none" strike="noStrike" kern="1200" cap="none" spc="0" normalizeH="0" baseline="0" noProof="0" dirty="0" err="1">
                <a:ln>
                  <a:noFill/>
                </a:ln>
                <a:solidFill>
                  <a:prstClr val="black"/>
                </a:solidFill>
                <a:effectLst/>
                <a:uLnTx/>
                <a:uFillTx/>
                <a:latin typeface="メイリオ" panose="020B0604030504040204" pitchFamily="50" charset="-128"/>
                <a:ea typeface="メイリオ" panose="020B0604030504040204" pitchFamily="50" charset="-128"/>
              </a:rPr>
              <a:t>Basu</a:t>
            </a:r>
            <a:r>
              <a:rPr kumimoji="1" lang="en-US" altLang="ja-JP"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(1997)</a:t>
            </a:r>
            <a:r>
              <a:rPr kumimoji="1" lang="ja-JP" altLang="en-US" sz="16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をもとにみずほ情報総研作成」</a:t>
            </a:r>
          </a:p>
        </p:txBody>
      </p:sp>
      <p:sp>
        <p:nvSpPr>
          <p:cNvPr id="8" name="テキスト ボックス 7">
            <a:extLst>
              <a:ext uri="{FF2B5EF4-FFF2-40B4-BE49-F238E27FC236}">
                <a16:creationId xmlns:a16="http://schemas.microsoft.com/office/drawing/2014/main" id="{4B743853-F95E-4A1A-ABA3-7EBF7B705203}"/>
              </a:ext>
            </a:extLst>
          </p:cNvPr>
          <p:cNvSpPr txBox="1"/>
          <p:nvPr/>
        </p:nvSpPr>
        <p:spPr>
          <a:xfrm>
            <a:off x="1403606" y="3121784"/>
            <a:ext cx="461665" cy="1927818"/>
          </a:xfrm>
          <a:prstGeom prst="rect">
            <a:avLst/>
          </a:prstGeom>
          <a:noFill/>
        </p:spPr>
        <p:txBody>
          <a:bodyPr vert="eaVert" wrap="square" rtlCol="0">
            <a:spAutoFit/>
          </a:bodyPr>
          <a:lstStyle/>
          <a:p>
            <a:r>
              <a:rPr kumimoji="1" lang="ja-JP" altLang="en-US" dirty="0">
                <a:latin typeface="メイリオ" panose="020B0604030504040204" pitchFamily="50" charset="-128"/>
                <a:ea typeface="メイリオ" panose="020B0604030504040204" pitchFamily="50" charset="-128"/>
              </a:rPr>
              <a:t>行動的アプローチ</a:t>
            </a:r>
          </a:p>
        </p:txBody>
      </p:sp>
      <p:sp>
        <p:nvSpPr>
          <p:cNvPr id="9" name="テキスト ボックス 8">
            <a:extLst>
              <a:ext uri="{FF2B5EF4-FFF2-40B4-BE49-F238E27FC236}">
                <a16:creationId xmlns:a16="http://schemas.microsoft.com/office/drawing/2014/main" id="{AA25BEB7-0F83-42C9-ACB5-D0ED35970A7B}"/>
              </a:ext>
            </a:extLst>
          </p:cNvPr>
          <p:cNvSpPr txBox="1"/>
          <p:nvPr/>
        </p:nvSpPr>
        <p:spPr>
          <a:xfrm>
            <a:off x="5066190" y="6428782"/>
            <a:ext cx="2059619"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態度的アプローチ</a:t>
            </a:r>
          </a:p>
        </p:txBody>
      </p:sp>
      <p:graphicFrame>
        <p:nvGraphicFramePr>
          <p:cNvPr id="10" name="表 10">
            <a:extLst>
              <a:ext uri="{FF2B5EF4-FFF2-40B4-BE49-F238E27FC236}">
                <a16:creationId xmlns:a16="http://schemas.microsoft.com/office/drawing/2014/main" id="{96163FC6-9570-4765-9A4A-295086C2AC05}"/>
              </a:ext>
            </a:extLst>
          </p:cNvPr>
          <p:cNvGraphicFramePr>
            <a:graphicFrameLocks noGrp="1"/>
          </p:cNvGraphicFramePr>
          <p:nvPr>
            <p:extLst>
              <p:ext uri="{D42A27DB-BD31-4B8C-83A1-F6EECF244321}">
                <p14:modId xmlns:p14="http://schemas.microsoft.com/office/powerpoint/2010/main" val="758430537"/>
              </p:ext>
            </p:extLst>
          </p:nvPr>
        </p:nvGraphicFramePr>
        <p:xfrm>
          <a:off x="2663299" y="2074435"/>
          <a:ext cx="6739138" cy="3967746"/>
        </p:xfrm>
        <a:graphic>
          <a:graphicData uri="http://schemas.openxmlformats.org/drawingml/2006/table">
            <a:tbl>
              <a:tblPr firstRow="1" bandRow="1">
                <a:tableStyleId>{5940675A-B579-460E-94D1-54222C63F5DA}</a:tableStyleId>
              </a:tblPr>
              <a:tblGrid>
                <a:gridCol w="3369569">
                  <a:extLst>
                    <a:ext uri="{9D8B030D-6E8A-4147-A177-3AD203B41FA5}">
                      <a16:colId xmlns:a16="http://schemas.microsoft.com/office/drawing/2014/main" val="2322434574"/>
                    </a:ext>
                  </a:extLst>
                </a:gridCol>
                <a:gridCol w="3369569">
                  <a:extLst>
                    <a:ext uri="{9D8B030D-6E8A-4147-A177-3AD203B41FA5}">
                      <a16:colId xmlns:a16="http://schemas.microsoft.com/office/drawing/2014/main" val="904249213"/>
                    </a:ext>
                  </a:extLst>
                </a:gridCol>
              </a:tblGrid>
              <a:tr h="1983873">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3297455564"/>
                  </a:ext>
                </a:extLst>
              </a:tr>
              <a:tr h="1983873">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696276468"/>
                  </a:ext>
                </a:extLst>
              </a:tr>
            </a:tbl>
          </a:graphicData>
        </a:graphic>
      </p:graphicFrame>
      <p:sp>
        <p:nvSpPr>
          <p:cNvPr id="12" name="テキスト ボックス 11">
            <a:extLst>
              <a:ext uri="{FF2B5EF4-FFF2-40B4-BE49-F238E27FC236}">
                <a16:creationId xmlns:a16="http://schemas.microsoft.com/office/drawing/2014/main" id="{72AB35A5-7E22-4FF3-83A8-7E102B060C31}"/>
              </a:ext>
            </a:extLst>
          </p:cNvPr>
          <p:cNvSpPr txBox="1"/>
          <p:nvPr/>
        </p:nvSpPr>
        <p:spPr>
          <a:xfrm>
            <a:off x="3364638" y="2959206"/>
            <a:ext cx="2175028" cy="307777"/>
          </a:xfrm>
          <a:prstGeom prst="rect">
            <a:avLst/>
          </a:prstGeom>
          <a:noFill/>
        </p:spPr>
        <p:txBody>
          <a:bodyPr wrap="square" rtlCol="0">
            <a:spAutoFit/>
          </a:bodyPr>
          <a:lstStyle/>
          <a:p>
            <a:pPr lvl="0"/>
            <a:r>
              <a:rPr kumimoji="1" lang="ja-JP" altLang="en-US" sz="1400" b="1" dirty="0">
                <a:latin typeface="メイリオ" panose="020B0604030504040204" pitchFamily="50" charset="-128"/>
                <a:ea typeface="メイリオ" panose="020B0604030504040204" pitchFamily="50" charset="-128"/>
              </a:rPr>
              <a:t>見せかけのロイヤルティ</a:t>
            </a:r>
          </a:p>
        </p:txBody>
      </p:sp>
      <p:sp>
        <p:nvSpPr>
          <p:cNvPr id="14" name="テキスト ボックス 13">
            <a:extLst>
              <a:ext uri="{FF2B5EF4-FFF2-40B4-BE49-F238E27FC236}">
                <a16:creationId xmlns:a16="http://schemas.microsoft.com/office/drawing/2014/main" id="{44041D64-F776-4862-A564-23CFDC59223C}"/>
              </a:ext>
            </a:extLst>
          </p:cNvPr>
          <p:cNvSpPr txBox="1"/>
          <p:nvPr/>
        </p:nvSpPr>
        <p:spPr>
          <a:xfrm>
            <a:off x="7032010" y="2967753"/>
            <a:ext cx="1676088" cy="307777"/>
          </a:xfrm>
          <a:prstGeom prst="rect">
            <a:avLst/>
          </a:prstGeom>
          <a:noFill/>
        </p:spPr>
        <p:txBody>
          <a:bodyPr wrap="square" rtlCol="0">
            <a:spAutoFit/>
          </a:bodyPr>
          <a:lstStyle/>
          <a:p>
            <a:pPr lvl="0"/>
            <a:r>
              <a:rPr kumimoji="1" lang="ja-JP" altLang="en-US" sz="1400" b="1" dirty="0">
                <a:latin typeface="メイリオ" panose="020B0604030504040204" pitchFamily="50" charset="-128"/>
                <a:ea typeface="メイリオ" panose="020B0604030504040204" pitchFamily="50" charset="-128"/>
              </a:rPr>
              <a:t>真のロイヤルティ</a:t>
            </a:r>
          </a:p>
        </p:txBody>
      </p:sp>
      <p:sp>
        <p:nvSpPr>
          <p:cNvPr id="15" name="テキスト ボックス 14">
            <a:extLst>
              <a:ext uri="{FF2B5EF4-FFF2-40B4-BE49-F238E27FC236}">
                <a16:creationId xmlns:a16="http://schemas.microsoft.com/office/drawing/2014/main" id="{57AEC3B8-5B58-4F5D-A73F-E920D662874C}"/>
              </a:ext>
            </a:extLst>
          </p:cNvPr>
          <p:cNvSpPr txBox="1"/>
          <p:nvPr/>
        </p:nvSpPr>
        <p:spPr>
          <a:xfrm>
            <a:off x="3592625" y="4856007"/>
            <a:ext cx="1741997" cy="307777"/>
          </a:xfrm>
          <a:prstGeom prst="rect">
            <a:avLst/>
          </a:prstGeom>
          <a:noFill/>
        </p:spPr>
        <p:txBody>
          <a:bodyPr wrap="square" rtlCol="0">
            <a:spAutoFit/>
          </a:bodyPr>
          <a:lstStyle/>
          <a:p>
            <a:pPr lvl="0"/>
            <a:r>
              <a:rPr kumimoji="1" lang="ja-JP" altLang="en-US" sz="1400" b="1" dirty="0">
                <a:latin typeface="メイリオ" panose="020B0604030504040204" pitchFamily="50" charset="-128"/>
                <a:ea typeface="メイリオ" panose="020B0604030504040204" pitchFamily="50" charset="-128"/>
              </a:rPr>
              <a:t>ロイヤルティなし</a:t>
            </a:r>
          </a:p>
        </p:txBody>
      </p:sp>
      <p:sp>
        <p:nvSpPr>
          <p:cNvPr id="16" name="テキスト ボックス 15">
            <a:extLst>
              <a:ext uri="{FF2B5EF4-FFF2-40B4-BE49-F238E27FC236}">
                <a16:creationId xmlns:a16="http://schemas.microsoft.com/office/drawing/2014/main" id="{3551938F-70FB-4FF1-B43E-7C779D93E396}"/>
              </a:ext>
            </a:extLst>
          </p:cNvPr>
          <p:cNvSpPr txBox="1"/>
          <p:nvPr/>
        </p:nvSpPr>
        <p:spPr>
          <a:xfrm>
            <a:off x="6906671" y="4893070"/>
            <a:ext cx="1801427" cy="307777"/>
          </a:xfrm>
          <a:prstGeom prst="rect">
            <a:avLst/>
          </a:prstGeom>
          <a:noFill/>
        </p:spPr>
        <p:txBody>
          <a:bodyPr wrap="square" rtlCol="0">
            <a:spAutoFit/>
          </a:bodyPr>
          <a:lstStyle/>
          <a:p>
            <a:pPr lvl="0"/>
            <a:r>
              <a:rPr kumimoji="1" lang="ja-JP" altLang="en-US" sz="1400" b="1" dirty="0">
                <a:latin typeface="メイリオ" panose="020B0604030504040204" pitchFamily="50" charset="-128"/>
                <a:ea typeface="メイリオ" panose="020B0604030504040204" pitchFamily="50" charset="-128"/>
              </a:rPr>
              <a:t>潜在的ロイヤルティ</a:t>
            </a:r>
          </a:p>
        </p:txBody>
      </p:sp>
      <p:sp>
        <p:nvSpPr>
          <p:cNvPr id="17" name="テキスト ボックス 16">
            <a:extLst>
              <a:ext uri="{FF2B5EF4-FFF2-40B4-BE49-F238E27FC236}">
                <a16:creationId xmlns:a16="http://schemas.microsoft.com/office/drawing/2014/main" id="{C261E12F-0DF7-42DD-8EB1-0B026FDF24D9}"/>
              </a:ext>
            </a:extLst>
          </p:cNvPr>
          <p:cNvSpPr txBox="1"/>
          <p:nvPr/>
        </p:nvSpPr>
        <p:spPr>
          <a:xfrm>
            <a:off x="2219417" y="2895698"/>
            <a:ext cx="239698"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高</a:t>
            </a:r>
          </a:p>
        </p:txBody>
      </p:sp>
      <p:sp>
        <p:nvSpPr>
          <p:cNvPr id="18" name="テキスト ボックス 17">
            <a:extLst>
              <a:ext uri="{FF2B5EF4-FFF2-40B4-BE49-F238E27FC236}">
                <a16:creationId xmlns:a16="http://schemas.microsoft.com/office/drawing/2014/main" id="{54CC01D3-4812-46EF-B040-25237EAA1171}"/>
              </a:ext>
            </a:extLst>
          </p:cNvPr>
          <p:cNvSpPr txBox="1"/>
          <p:nvPr/>
        </p:nvSpPr>
        <p:spPr>
          <a:xfrm>
            <a:off x="2194030" y="5049293"/>
            <a:ext cx="587406"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低</a:t>
            </a:r>
          </a:p>
        </p:txBody>
      </p:sp>
      <p:sp>
        <p:nvSpPr>
          <p:cNvPr id="19" name="テキスト ボックス 18">
            <a:extLst>
              <a:ext uri="{FF2B5EF4-FFF2-40B4-BE49-F238E27FC236}">
                <a16:creationId xmlns:a16="http://schemas.microsoft.com/office/drawing/2014/main" id="{1E46BAB8-87E4-4B98-AA6A-404F1991A898}"/>
              </a:ext>
            </a:extLst>
          </p:cNvPr>
          <p:cNvSpPr txBox="1"/>
          <p:nvPr/>
        </p:nvSpPr>
        <p:spPr>
          <a:xfrm>
            <a:off x="4065973" y="6135876"/>
            <a:ext cx="230819"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低</a:t>
            </a:r>
          </a:p>
        </p:txBody>
      </p:sp>
      <p:sp>
        <p:nvSpPr>
          <p:cNvPr id="20" name="テキスト ボックス 19">
            <a:extLst>
              <a:ext uri="{FF2B5EF4-FFF2-40B4-BE49-F238E27FC236}">
                <a16:creationId xmlns:a16="http://schemas.microsoft.com/office/drawing/2014/main" id="{86E1DF4F-454C-4D5E-9C63-0015559F7C6F}"/>
              </a:ext>
            </a:extLst>
          </p:cNvPr>
          <p:cNvSpPr txBox="1"/>
          <p:nvPr/>
        </p:nvSpPr>
        <p:spPr>
          <a:xfrm>
            <a:off x="7572652" y="6125592"/>
            <a:ext cx="594804"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高</a:t>
            </a:r>
          </a:p>
        </p:txBody>
      </p:sp>
      <p:sp>
        <p:nvSpPr>
          <p:cNvPr id="21" name="矢印: 右 20">
            <a:extLst>
              <a:ext uri="{FF2B5EF4-FFF2-40B4-BE49-F238E27FC236}">
                <a16:creationId xmlns:a16="http://schemas.microsoft.com/office/drawing/2014/main" id="{25C0DA3C-68CD-42D9-BBA4-C70E371412FA}"/>
              </a:ext>
            </a:extLst>
          </p:cNvPr>
          <p:cNvSpPr/>
          <p:nvPr/>
        </p:nvSpPr>
        <p:spPr>
          <a:xfrm>
            <a:off x="4415776" y="2185016"/>
            <a:ext cx="3234183" cy="321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a:extLst>
              <a:ext uri="{FF2B5EF4-FFF2-40B4-BE49-F238E27FC236}">
                <a16:creationId xmlns:a16="http://schemas.microsoft.com/office/drawing/2014/main" id="{9C53761E-11E2-4879-B2FC-337B812E210D}"/>
              </a:ext>
            </a:extLst>
          </p:cNvPr>
          <p:cNvSpPr txBox="1"/>
          <p:nvPr/>
        </p:nvSpPr>
        <p:spPr>
          <a:xfrm>
            <a:off x="2886341" y="2912366"/>
            <a:ext cx="400110" cy="3109057"/>
          </a:xfrm>
          <a:prstGeom prst="rect">
            <a:avLst/>
          </a:prstGeom>
          <a:noFill/>
        </p:spPr>
        <p:txBody>
          <a:bodyPr vert="eaVert" wrap="square" rtlCol="0">
            <a:spAutoFit/>
          </a:bodyPr>
          <a:lstStyle/>
          <a:p>
            <a:r>
              <a:rPr kumimoji="1" lang="ja-JP" altLang="en-US" sz="1400" dirty="0">
                <a:solidFill>
                  <a:schemeClr val="accent5">
                    <a:lumMod val="75000"/>
                  </a:schemeClr>
                </a:solidFill>
                <a:latin typeface="メイリオ" panose="020B0604030504040204" pitchFamily="50" charset="-128"/>
                <a:ea typeface="メイリオ" panose="020B0604030504040204" pitchFamily="50" charset="-128"/>
              </a:rPr>
              <a:t>②行動的アプローチの向上</a:t>
            </a:r>
          </a:p>
        </p:txBody>
      </p:sp>
      <p:sp>
        <p:nvSpPr>
          <p:cNvPr id="27" name="矢印: 上 26">
            <a:extLst>
              <a:ext uri="{FF2B5EF4-FFF2-40B4-BE49-F238E27FC236}">
                <a16:creationId xmlns:a16="http://schemas.microsoft.com/office/drawing/2014/main" id="{6D9029D3-CF77-4A74-9626-A68B215A3926}"/>
              </a:ext>
            </a:extLst>
          </p:cNvPr>
          <p:cNvSpPr/>
          <p:nvPr/>
        </p:nvSpPr>
        <p:spPr>
          <a:xfrm>
            <a:off x="8994374" y="2816718"/>
            <a:ext cx="234854" cy="24831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a:extLst>
              <a:ext uri="{FF2B5EF4-FFF2-40B4-BE49-F238E27FC236}">
                <a16:creationId xmlns:a16="http://schemas.microsoft.com/office/drawing/2014/main" id="{010DB8B3-B5CF-4321-A65E-053E574A37F2}"/>
              </a:ext>
            </a:extLst>
          </p:cNvPr>
          <p:cNvSpPr txBox="1"/>
          <p:nvPr/>
        </p:nvSpPr>
        <p:spPr>
          <a:xfrm>
            <a:off x="9347321" y="2983097"/>
            <a:ext cx="400110" cy="3109057"/>
          </a:xfrm>
          <a:prstGeom prst="rect">
            <a:avLst/>
          </a:prstGeom>
          <a:noFill/>
        </p:spPr>
        <p:txBody>
          <a:bodyPr vert="eaVert" wrap="square" rtlCol="0">
            <a:spAutoFit/>
          </a:bodyPr>
          <a:lstStyle/>
          <a:p>
            <a:r>
              <a:rPr kumimoji="1" lang="ja-JP" altLang="en-US" sz="1400" dirty="0">
                <a:solidFill>
                  <a:schemeClr val="accent5">
                    <a:lumMod val="75000"/>
                  </a:schemeClr>
                </a:solidFill>
                <a:latin typeface="メイリオ" panose="020B0604030504040204" pitchFamily="50" charset="-128"/>
                <a:ea typeface="メイリオ" panose="020B0604030504040204" pitchFamily="50" charset="-128"/>
              </a:rPr>
              <a:t>②行動的アプローチの向上</a:t>
            </a:r>
          </a:p>
        </p:txBody>
      </p:sp>
      <p:sp>
        <p:nvSpPr>
          <p:cNvPr id="31" name="テキスト ボックス 30">
            <a:extLst>
              <a:ext uri="{FF2B5EF4-FFF2-40B4-BE49-F238E27FC236}">
                <a16:creationId xmlns:a16="http://schemas.microsoft.com/office/drawing/2014/main" id="{7E82D3FB-E964-4BE6-BFAD-C1E758FD89D1}"/>
              </a:ext>
            </a:extLst>
          </p:cNvPr>
          <p:cNvSpPr txBox="1"/>
          <p:nvPr/>
        </p:nvSpPr>
        <p:spPr>
          <a:xfrm>
            <a:off x="1248792" y="1672107"/>
            <a:ext cx="3817398"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図表１　顧客ロイヤルティの</a:t>
            </a:r>
            <a:r>
              <a:rPr kumimoji="1" lang="en-US" altLang="ja-JP" dirty="0">
                <a:latin typeface="メイリオ" panose="020B0604030504040204" pitchFamily="50" charset="-128"/>
                <a:ea typeface="メイリオ" panose="020B0604030504040204" pitchFamily="50" charset="-128"/>
              </a:rPr>
              <a:t>4</a:t>
            </a:r>
            <a:r>
              <a:rPr kumimoji="1" lang="ja-JP" altLang="en-US" dirty="0">
                <a:latin typeface="メイリオ" panose="020B0604030504040204" pitchFamily="50" charset="-128"/>
                <a:ea typeface="メイリオ" panose="020B0604030504040204" pitchFamily="50" charset="-128"/>
              </a:rPr>
              <a:t>分類</a:t>
            </a:r>
          </a:p>
        </p:txBody>
      </p:sp>
      <p:sp>
        <p:nvSpPr>
          <p:cNvPr id="35" name="テキスト ボックス 34">
            <a:extLst>
              <a:ext uri="{FF2B5EF4-FFF2-40B4-BE49-F238E27FC236}">
                <a16:creationId xmlns:a16="http://schemas.microsoft.com/office/drawing/2014/main" id="{C83C22E3-1F23-46F2-AF3D-4A44EDBC9A1C}"/>
              </a:ext>
            </a:extLst>
          </p:cNvPr>
          <p:cNvSpPr txBox="1"/>
          <p:nvPr/>
        </p:nvSpPr>
        <p:spPr>
          <a:xfrm>
            <a:off x="6736879" y="3508243"/>
            <a:ext cx="2362307"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accent5">
                    <a:lumMod val="75000"/>
                  </a:schemeClr>
                </a:solidFill>
                <a:effectLst/>
                <a:uLnTx/>
                <a:uFillTx/>
                <a:latin typeface="メイリオ" panose="020B0604030504040204" pitchFamily="50" charset="-128"/>
                <a:ea typeface="メイリオ" panose="020B0604030504040204" pitchFamily="50" charset="-128"/>
              </a:rPr>
              <a:t>③真のロイヤルティの維持</a:t>
            </a:r>
          </a:p>
        </p:txBody>
      </p:sp>
      <p:sp>
        <p:nvSpPr>
          <p:cNvPr id="37" name="矢印: 上 36">
            <a:extLst>
              <a:ext uri="{FF2B5EF4-FFF2-40B4-BE49-F238E27FC236}">
                <a16:creationId xmlns:a16="http://schemas.microsoft.com/office/drawing/2014/main" id="{F3FDA0B8-1B8E-4192-9D7B-E8A13E072433}"/>
              </a:ext>
            </a:extLst>
          </p:cNvPr>
          <p:cNvSpPr/>
          <p:nvPr/>
        </p:nvSpPr>
        <p:spPr>
          <a:xfrm>
            <a:off x="2742069" y="2814765"/>
            <a:ext cx="234854" cy="24831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a:extLst>
              <a:ext uri="{FF2B5EF4-FFF2-40B4-BE49-F238E27FC236}">
                <a16:creationId xmlns:a16="http://schemas.microsoft.com/office/drawing/2014/main" id="{9D214606-167F-4F87-BA21-FEF1317A89F1}"/>
              </a:ext>
            </a:extLst>
          </p:cNvPr>
          <p:cNvSpPr txBox="1"/>
          <p:nvPr/>
        </p:nvSpPr>
        <p:spPr>
          <a:xfrm>
            <a:off x="4452151" y="2478414"/>
            <a:ext cx="323418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accent5">
                    <a:lumMod val="75000"/>
                  </a:schemeClr>
                </a:solidFill>
                <a:effectLst/>
                <a:uLnTx/>
                <a:uFillTx/>
                <a:latin typeface="メイリオ" panose="020B0604030504040204" pitchFamily="50" charset="-128"/>
                <a:ea typeface="メイリオ" panose="020B0604030504040204" pitchFamily="50" charset="-128"/>
              </a:rPr>
              <a:t>①態度的アプローチの向上</a:t>
            </a:r>
          </a:p>
        </p:txBody>
      </p:sp>
      <p:sp>
        <p:nvSpPr>
          <p:cNvPr id="40" name="テキスト ボックス 39">
            <a:extLst>
              <a:ext uri="{FF2B5EF4-FFF2-40B4-BE49-F238E27FC236}">
                <a16:creationId xmlns:a16="http://schemas.microsoft.com/office/drawing/2014/main" id="{021B0815-B522-4BCD-9647-A704D70D8E77}"/>
              </a:ext>
            </a:extLst>
          </p:cNvPr>
          <p:cNvSpPr txBox="1"/>
          <p:nvPr/>
        </p:nvSpPr>
        <p:spPr>
          <a:xfrm>
            <a:off x="4363058" y="5773816"/>
            <a:ext cx="3006543"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4472C4">
                    <a:lumMod val="75000"/>
                  </a:srgbClr>
                </a:solidFill>
                <a:effectLst/>
                <a:uLnTx/>
                <a:uFillTx/>
                <a:latin typeface="游ゴシック" panose="020F0502020204030204"/>
                <a:ea typeface="游ゴシック" panose="020B0400000000000000" pitchFamily="50" charset="-128"/>
                <a:cs typeface="+mn-cs"/>
              </a:rPr>
              <a:t>①態度的アプローチの向上</a:t>
            </a:r>
          </a:p>
        </p:txBody>
      </p:sp>
      <p:sp>
        <p:nvSpPr>
          <p:cNvPr id="42" name="矢印: 右 41">
            <a:extLst>
              <a:ext uri="{FF2B5EF4-FFF2-40B4-BE49-F238E27FC236}">
                <a16:creationId xmlns:a16="http://schemas.microsoft.com/office/drawing/2014/main" id="{35394256-0333-4CA5-8E3D-CF1C9DDAAAC4}"/>
              </a:ext>
            </a:extLst>
          </p:cNvPr>
          <p:cNvSpPr/>
          <p:nvPr/>
        </p:nvSpPr>
        <p:spPr>
          <a:xfrm>
            <a:off x="4415776" y="5560884"/>
            <a:ext cx="3234183" cy="3214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4" name="テキスト ボックス 43">
            <a:extLst>
              <a:ext uri="{FF2B5EF4-FFF2-40B4-BE49-F238E27FC236}">
                <a16:creationId xmlns:a16="http://schemas.microsoft.com/office/drawing/2014/main" id="{2F34D4B9-FE6F-4642-B975-3CCAF3B83C69}"/>
              </a:ext>
            </a:extLst>
          </p:cNvPr>
          <p:cNvSpPr txBox="1"/>
          <p:nvPr/>
        </p:nvSpPr>
        <p:spPr>
          <a:xfrm>
            <a:off x="890955" y="515816"/>
            <a:ext cx="2414954" cy="523220"/>
          </a:xfrm>
          <a:prstGeom prst="rect">
            <a:avLst/>
          </a:prstGeom>
          <a:noFill/>
        </p:spPr>
        <p:txBody>
          <a:bodyPr wrap="square" rtlCol="0">
            <a:spAutoFit/>
          </a:bodyPr>
          <a:lstStyle/>
          <a:p>
            <a:r>
              <a:rPr kumimoji="1" lang="ja-JP" altLang="en-US" sz="2800" b="1">
                <a:latin typeface="メイリオ" panose="020B0604030504040204" pitchFamily="50" charset="-128"/>
                <a:ea typeface="メイリオ" panose="020B0604030504040204" pitchFamily="50" charset="-128"/>
              </a:rPr>
              <a:t>先行研究</a:t>
            </a:r>
          </a:p>
        </p:txBody>
      </p:sp>
    </p:spTree>
    <p:extLst>
      <p:ext uri="{BB962C8B-B14F-4D97-AF65-F5344CB8AC3E}">
        <p14:creationId xmlns:p14="http://schemas.microsoft.com/office/powerpoint/2010/main" val="2759625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0B4C7A4-A93C-E24B-B8B4-83CB9F5CB8AE}"/>
              </a:ext>
            </a:extLst>
          </p:cNvPr>
          <p:cNvSpPr txBox="1"/>
          <p:nvPr/>
        </p:nvSpPr>
        <p:spPr>
          <a:xfrm>
            <a:off x="607608" y="2708161"/>
            <a:ext cx="12192000" cy="1261884"/>
          </a:xfrm>
          <a:prstGeom prst="rect">
            <a:avLst/>
          </a:prstGeom>
          <a:noFill/>
        </p:spPr>
        <p:txBody>
          <a:bodyPr wrap="square" rtlCol="0">
            <a:spAutoFit/>
          </a:bodyPr>
          <a:lstStyle/>
          <a:p>
            <a:r>
              <a:rPr lang="ja-JP" altLang="en-US" sz="2800" b="1" dirty="0" smtClean="0">
                <a:latin typeface="メイリオ" panose="020B0604030504040204" pitchFamily="50" charset="-128"/>
                <a:ea typeface="メイリオ" panose="020B0604030504040204" pitchFamily="50" charset="-128"/>
              </a:rPr>
              <a:t>自己・ブランド連結性・・・</a:t>
            </a:r>
            <a:endParaRPr lang="en-US" altLang="ja-JP" sz="2400" dirty="0">
              <a:latin typeface="メイリオ" panose="020B0604030504040204" pitchFamily="50" charset="-128"/>
              <a:ea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endParaRPr>
          </a:p>
          <a:p>
            <a:endParaRPr lang="en-US" altLang="ja-JP" sz="2400" dirty="0" smtClean="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14498954-4695-DC43-AB6B-131EA1F71880}"/>
              </a:ext>
            </a:extLst>
          </p:cNvPr>
          <p:cNvSpPr>
            <a:spLocks noGrp="1"/>
          </p:cNvSpPr>
          <p:nvPr>
            <p:ph type="sldNum" sz="quarter" idx="12"/>
          </p:nvPr>
        </p:nvSpPr>
        <p:spPr/>
        <p:txBody>
          <a:bodyPr/>
          <a:lstStyle/>
          <a:p>
            <a:fld id="{97D655FA-097A-AD4D-A12F-61C56F4D8908}" type="slidenum">
              <a:rPr kumimoji="1" lang="ja-JP" altLang="en-US" smtClean="0"/>
              <a:t>12</a:t>
            </a:fld>
            <a:endParaRPr kumimoji="1" lang="ja-JP" altLang="en-US" dirty="0"/>
          </a:p>
        </p:txBody>
      </p:sp>
      <p:sp>
        <p:nvSpPr>
          <p:cNvPr id="7" name="テキスト ボックス 6">
            <a:extLst>
              <a:ext uri="{FF2B5EF4-FFF2-40B4-BE49-F238E27FC236}">
                <a16:creationId xmlns:a16="http://schemas.microsoft.com/office/drawing/2014/main" id="{7FEAC3C4-B629-47D7-A1E0-AAE41E2E86D7}"/>
              </a:ext>
            </a:extLst>
          </p:cNvPr>
          <p:cNvSpPr txBox="1"/>
          <p:nvPr/>
        </p:nvSpPr>
        <p:spPr>
          <a:xfrm>
            <a:off x="890955" y="515816"/>
            <a:ext cx="2414954" cy="523220"/>
          </a:xfrm>
          <a:prstGeom prst="rect">
            <a:avLst/>
          </a:prstGeom>
          <a:noFill/>
        </p:spPr>
        <p:txBody>
          <a:bodyPr wrap="square" rtlCol="0">
            <a:spAutoFit/>
          </a:bodyPr>
          <a:lstStyle/>
          <a:p>
            <a:r>
              <a:rPr kumimoji="1" lang="ja-JP" altLang="en-US" sz="2800" b="1">
                <a:latin typeface="メイリオ" panose="020B0604030504040204" pitchFamily="50" charset="-128"/>
                <a:ea typeface="メイリオ" panose="020B0604030504040204" pitchFamily="50" charset="-128"/>
              </a:rPr>
              <a:t>先行研究</a:t>
            </a:r>
          </a:p>
        </p:txBody>
      </p:sp>
      <p:sp>
        <p:nvSpPr>
          <p:cNvPr id="8" name="テキスト ボックス 7"/>
          <p:cNvSpPr txBox="1"/>
          <p:nvPr/>
        </p:nvSpPr>
        <p:spPr>
          <a:xfrm>
            <a:off x="8756074" y="3970045"/>
            <a:ext cx="2235200" cy="461665"/>
          </a:xfrm>
          <a:prstGeom prst="rect">
            <a:avLst/>
          </a:prstGeom>
          <a:noFill/>
        </p:spPr>
        <p:txBody>
          <a:bodyPr wrap="square" rtlCol="0">
            <a:spAutoFit/>
          </a:bodyPr>
          <a:lstStyle/>
          <a:p>
            <a:r>
              <a:rPr kumimoji="1" lang="en-US" altLang="ja-JP" sz="2400" dirty="0" smtClean="0"/>
              <a:t>(</a:t>
            </a:r>
            <a:r>
              <a:rPr lang="ja-JP" altLang="en-US" sz="2400" dirty="0"/>
              <a:t>剣持</a:t>
            </a:r>
            <a:r>
              <a:rPr kumimoji="1" lang="en-US" altLang="ja-JP" sz="2400" dirty="0" smtClean="0"/>
              <a:t> 2017)</a:t>
            </a:r>
            <a:endParaRPr kumimoji="1" lang="ja-JP" altLang="en-US" sz="2400" dirty="0"/>
          </a:p>
        </p:txBody>
      </p:sp>
      <p:sp>
        <p:nvSpPr>
          <p:cNvPr id="2" name="正方形/長方形 1"/>
          <p:cNvSpPr/>
          <p:nvPr/>
        </p:nvSpPr>
        <p:spPr>
          <a:xfrm>
            <a:off x="607608" y="1407841"/>
            <a:ext cx="5598007" cy="584775"/>
          </a:xfrm>
          <a:prstGeom prst="rect">
            <a:avLst/>
          </a:prstGeom>
        </p:spPr>
        <p:txBody>
          <a:bodyPr wrap="none">
            <a:spAutoFit/>
          </a:bodyPr>
          <a:lstStyle/>
          <a:p>
            <a:r>
              <a:rPr lang="en-US" altLang="ja-JP" dirty="0">
                <a:latin typeface="メイリオ" panose="020B0604030504040204" pitchFamily="50" charset="-128"/>
                <a:ea typeface="メイリオ" panose="020B0604030504040204" pitchFamily="50" charset="-128"/>
              </a:rPr>
              <a:t> </a:t>
            </a:r>
            <a:r>
              <a:rPr lang="ja-JP" altLang="en-US" sz="3200" b="1" dirty="0">
                <a:latin typeface="メイリオ" panose="020B0604030504040204" pitchFamily="50" charset="-128"/>
                <a:ea typeface="メイリオ" panose="020B0604030504040204" pitchFamily="50" charset="-128"/>
              </a:rPr>
              <a:t>態度的</a:t>
            </a:r>
            <a:r>
              <a:rPr lang="ja-JP" altLang="en-US" sz="3200" b="1" dirty="0" smtClean="0">
                <a:latin typeface="メイリオ" panose="020B0604030504040204" pitchFamily="50" charset="-128"/>
                <a:ea typeface="メイリオ" panose="020B0604030504040204" pitchFamily="50" charset="-128"/>
              </a:rPr>
              <a:t>アプローチの先行要因</a:t>
            </a:r>
            <a:endParaRPr lang="ja-JP" altLang="en-US" sz="3200" b="1" dirty="0"/>
          </a:p>
        </p:txBody>
      </p:sp>
      <p:sp>
        <p:nvSpPr>
          <p:cNvPr id="9" name="正方形/長方形 8"/>
          <p:cNvSpPr/>
          <p:nvPr/>
        </p:nvSpPr>
        <p:spPr>
          <a:xfrm>
            <a:off x="4018956" y="2708161"/>
            <a:ext cx="6796826" cy="1200329"/>
          </a:xfrm>
          <a:prstGeom prst="rect">
            <a:avLst/>
          </a:prstGeom>
        </p:spPr>
        <p:txBody>
          <a:bodyPr wrap="square">
            <a:spAutoFit/>
          </a:bodyPr>
          <a:lstStyle/>
          <a:p>
            <a:pPr lvl="3"/>
            <a:r>
              <a:rPr lang="ja-JP" altLang="en-US" sz="2400" dirty="0">
                <a:latin typeface="メイリオ" panose="020B0604030504040204" pitchFamily="50" charset="-128"/>
                <a:ea typeface="メイリオ" panose="020B0604030504040204" pitchFamily="50" charset="-128"/>
              </a:rPr>
              <a:t>自分の価値観とブランドが発信するブランドイメージとがどのくらい似通っていて共感できるものであるかを示す</a:t>
            </a:r>
            <a:endParaRPr lang="en-US"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51525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14D4B8D-DD6B-4B54-AE4E-8D2FE6201C04}"/>
              </a:ext>
            </a:extLst>
          </p:cNvPr>
          <p:cNvSpPr>
            <a:spLocks noGrp="1"/>
          </p:cNvSpPr>
          <p:nvPr>
            <p:ph type="sldNum" sz="quarter" idx="12"/>
          </p:nvPr>
        </p:nvSpPr>
        <p:spPr/>
        <p:txBody>
          <a:bodyPr/>
          <a:lstStyle/>
          <a:p>
            <a:fld id="{9BEE0C86-895A-486D-848D-123B771F4BEB}" type="slidenum">
              <a:rPr kumimoji="1" lang="ja-JP" altLang="en-US" smtClean="0"/>
              <a:t>13</a:t>
            </a:fld>
            <a:endParaRPr kumimoji="1" lang="ja-JP" altLang="en-US"/>
          </a:p>
        </p:txBody>
      </p:sp>
      <p:sp>
        <p:nvSpPr>
          <p:cNvPr id="3" name="テキスト ボックス 2">
            <a:extLst>
              <a:ext uri="{FF2B5EF4-FFF2-40B4-BE49-F238E27FC236}">
                <a16:creationId xmlns:a16="http://schemas.microsoft.com/office/drawing/2014/main" id="{0EFC3B20-76B3-4F04-9263-934DAB705563}"/>
              </a:ext>
            </a:extLst>
          </p:cNvPr>
          <p:cNvSpPr txBox="1"/>
          <p:nvPr/>
        </p:nvSpPr>
        <p:spPr>
          <a:xfrm>
            <a:off x="890955" y="515816"/>
            <a:ext cx="2414954" cy="523220"/>
          </a:xfrm>
          <a:prstGeom prst="rect">
            <a:avLst/>
          </a:prstGeom>
          <a:noFill/>
        </p:spPr>
        <p:txBody>
          <a:bodyPr wrap="square" rtlCol="0">
            <a:spAutoFit/>
          </a:bodyPr>
          <a:lstStyle/>
          <a:p>
            <a:r>
              <a:rPr lang="ja-JP" altLang="en-US" sz="2800" b="1">
                <a:latin typeface="メイリオ" panose="020B0604030504040204" pitchFamily="50" charset="-128"/>
                <a:ea typeface="メイリオ" panose="020B0604030504040204" pitchFamily="50" charset="-128"/>
              </a:rPr>
              <a:t>先行研究</a:t>
            </a:r>
          </a:p>
        </p:txBody>
      </p:sp>
      <p:sp>
        <p:nvSpPr>
          <p:cNvPr id="4" name="テキスト ボックス 3">
            <a:extLst>
              <a:ext uri="{FF2B5EF4-FFF2-40B4-BE49-F238E27FC236}">
                <a16:creationId xmlns:a16="http://schemas.microsoft.com/office/drawing/2014/main" id="{DE29024C-066D-4CBA-A75C-6A9A894671B7}"/>
              </a:ext>
            </a:extLst>
          </p:cNvPr>
          <p:cNvSpPr txBox="1"/>
          <p:nvPr/>
        </p:nvSpPr>
        <p:spPr>
          <a:xfrm>
            <a:off x="890955" y="2088987"/>
            <a:ext cx="9964616" cy="1477328"/>
          </a:xfrm>
          <a:prstGeom prst="rect">
            <a:avLst/>
          </a:prstGeom>
          <a:noFill/>
        </p:spPr>
        <p:txBody>
          <a:bodyPr wrap="square" rtlCol="0">
            <a:spAutoFit/>
          </a:bodyPr>
          <a:lstStyle/>
          <a:p>
            <a:r>
              <a:rPr lang="ja-JP" altLang="en-US" sz="2400" dirty="0">
                <a:latin typeface="メイリオ" panose="020B0604030504040204" pitchFamily="50" charset="-128"/>
                <a:ea typeface="メイリオ" panose="020B0604030504040204" pitchFamily="50" charset="-128"/>
              </a:rPr>
              <a:t>ポジティブ感情ではヒューリスティック的な情報処理方略が促進され、</a:t>
            </a:r>
            <a:r>
              <a:rPr kumimoji="1" lang="ja-JP" altLang="en-US" sz="2400" dirty="0">
                <a:latin typeface="メイリオ" panose="020B0604030504040204" pitchFamily="50" charset="-128"/>
                <a:ea typeface="メイリオ" panose="020B0604030504040204" pitchFamily="50" charset="-128"/>
              </a:rPr>
              <a:t>ネガティブなムード状態では分析的・体系的な情報処理方略が取られやすい。</a:t>
            </a:r>
            <a:endParaRPr lang="en-US" altLang="ja-JP" sz="2400" dirty="0">
              <a:latin typeface="メイリオ" panose="020B0604030504040204" pitchFamily="50" charset="-128"/>
              <a:ea typeface="メイリオ" panose="020B0604030504040204" pitchFamily="50" charset="-128"/>
            </a:endParaRPr>
          </a:p>
          <a:p>
            <a:pPr algn="r"/>
            <a:r>
              <a:rPr lang="en-US" altLang="ja-JP" sz="1800" dirty="0">
                <a:latin typeface="メイリオ" panose="020B0604030504040204" pitchFamily="50" charset="-128"/>
                <a:ea typeface="メイリオ" panose="020B0604030504040204" pitchFamily="50" charset="-128"/>
              </a:rPr>
              <a:t>[</a:t>
            </a:r>
            <a:r>
              <a:rPr lang="en-US" altLang="ja-JP" sz="1800" dirty="0" err="1">
                <a:latin typeface="メイリオ" panose="020B0604030504040204" pitchFamily="50" charset="-128"/>
                <a:ea typeface="メイリオ" panose="020B0604030504040204" pitchFamily="50" charset="-128"/>
              </a:rPr>
              <a:t>Schwarz,Bless&amp;Bohner</a:t>
            </a:r>
            <a:r>
              <a:rPr lang="en-US" altLang="ja-JP" sz="1800" dirty="0">
                <a:latin typeface="メイリオ" panose="020B0604030504040204" pitchFamily="50" charset="-128"/>
                <a:ea typeface="メイリオ" panose="020B0604030504040204" pitchFamily="50" charset="-128"/>
              </a:rPr>
              <a:t>(1991)]</a:t>
            </a:r>
          </a:p>
        </p:txBody>
      </p:sp>
      <p:sp>
        <p:nvSpPr>
          <p:cNvPr id="6" name="四角形: 角を丸くする 5">
            <a:extLst>
              <a:ext uri="{FF2B5EF4-FFF2-40B4-BE49-F238E27FC236}">
                <a16:creationId xmlns:a16="http://schemas.microsoft.com/office/drawing/2014/main" id="{62F17014-1C62-4B94-806A-E42AE938F727}"/>
              </a:ext>
            </a:extLst>
          </p:cNvPr>
          <p:cNvSpPr/>
          <p:nvPr/>
        </p:nvSpPr>
        <p:spPr>
          <a:xfrm>
            <a:off x="1219200" y="3962400"/>
            <a:ext cx="9085385" cy="2379784"/>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8B94A86B-5631-4E1D-BBE5-B410167799B1}"/>
              </a:ext>
            </a:extLst>
          </p:cNvPr>
          <p:cNvSpPr txBox="1"/>
          <p:nvPr/>
        </p:nvSpPr>
        <p:spPr>
          <a:xfrm>
            <a:off x="1960684" y="4754570"/>
            <a:ext cx="8012723" cy="830997"/>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ポジティブ感情：経験や先入観から情報が処理される。</a:t>
            </a:r>
            <a:endParaRPr kumimoji="1"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ネガティブ感情：分析的、体系的に情報が処理される。</a:t>
            </a:r>
            <a:endParaRPr kumimoji="1" lang="ja-JP" altLang="en-US" sz="2400" dirty="0">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A62CEC63-D857-461A-BFA3-2567BB7BDD68}"/>
              </a:ext>
            </a:extLst>
          </p:cNvPr>
          <p:cNvSpPr txBox="1"/>
          <p:nvPr/>
        </p:nvSpPr>
        <p:spPr>
          <a:xfrm>
            <a:off x="439616" y="1169682"/>
            <a:ext cx="3317631" cy="523220"/>
          </a:xfrm>
          <a:prstGeom prst="rect">
            <a:avLst/>
          </a:prstGeom>
          <a:noFill/>
        </p:spPr>
        <p:txBody>
          <a:bodyPr wrap="square" rtlCol="0">
            <a:spAutoFit/>
          </a:bodyPr>
          <a:lstStyle/>
          <a:p>
            <a:r>
              <a:rPr kumimoji="1" lang="ja-JP" altLang="en-US" sz="2800">
                <a:latin typeface="メイリオ" panose="020B0604030504040204" pitchFamily="50" charset="-128"/>
                <a:ea typeface="メイリオ" panose="020B0604030504040204" pitchFamily="50" charset="-128"/>
              </a:rPr>
              <a:t>・</a:t>
            </a:r>
            <a:r>
              <a:rPr kumimoji="1" lang="ja-JP" altLang="en-US" sz="2800" u="sng">
                <a:latin typeface="メイリオ" panose="020B0604030504040204" pitchFamily="50" charset="-128"/>
                <a:ea typeface="メイリオ" panose="020B0604030504040204" pitchFamily="50" charset="-128"/>
              </a:rPr>
              <a:t>ポジティブ感情</a:t>
            </a:r>
          </a:p>
        </p:txBody>
      </p:sp>
    </p:spTree>
    <p:extLst>
      <p:ext uri="{BB962C8B-B14F-4D97-AF65-F5344CB8AC3E}">
        <p14:creationId xmlns:p14="http://schemas.microsoft.com/office/powerpoint/2010/main" val="4067455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2821F01-5A88-4263-85EC-CE689869D7D4}"/>
              </a:ext>
            </a:extLst>
          </p:cNvPr>
          <p:cNvSpPr>
            <a:spLocks noGrp="1"/>
          </p:cNvSpPr>
          <p:nvPr>
            <p:ph type="sldNum" sz="quarter" idx="12"/>
          </p:nvPr>
        </p:nvSpPr>
        <p:spPr/>
        <p:txBody>
          <a:bodyPr/>
          <a:lstStyle/>
          <a:p>
            <a:fld id="{9BEE0C86-895A-486D-848D-123B771F4BEB}" type="slidenum">
              <a:rPr kumimoji="1" lang="ja-JP" altLang="en-US" smtClean="0"/>
              <a:t>14</a:t>
            </a:fld>
            <a:endParaRPr kumimoji="1" lang="ja-JP" altLang="en-US"/>
          </a:p>
        </p:txBody>
      </p:sp>
      <p:sp>
        <p:nvSpPr>
          <p:cNvPr id="4" name="テキスト ボックス 3">
            <a:extLst>
              <a:ext uri="{FF2B5EF4-FFF2-40B4-BE49-F238E27FC236}">
                <a16:creationId xmlns:a16="http://schemas.microsoft.com/office/drawing/2014/main" id="{DEF23B46-C5CF-4E24-9B97-3A34AD45C8E7}"/>
              </a:ext>
            </a:extLst>
          </p:cNvPr>
          <p:cNvSpPr txBox="1"/>
          <p:nvPr/>
        </p:nvSpPr>
        <p:spPr>
          <a:xfrm>
            <a:off x="644768" y="1315584"/>
            <a:ext cx="10902462" cy="769441"/>
          </a:xfrm>
          <a:prstGeom prst="rect">
            <a:avLst/>
          </a:prstGeom>
          <a:noFill/>
        </p:spPr>
        <p:txBody>
          <a:bodyPr wrap="square">
            <a:spAutoFit/>
          </a:bodyPr>
          <a:lstStyle/>
          <a:p>
            <a:r>
              <a:rPr lang="ja-JP" altLang="en-US" sz="2400" dirty="0">
                <a:latin typeface="メイリオ" panose="020B0604030504040204" pitchFamily="50" charset="-128"/>
                <a:ea typeface="メイリオ" panose="020B0604030504040204" pitchFamily="50" charset="-128"/>
              </a:rPr>
              <a:t>ポジティブ感情の喚起によって、報酬の過大評価やリスクの過小評価が起こる。</a:t>
            </a:r>
            <a:endParaRPr lang="en-US" altLang="ja-JP" sz="2400" dirty="0">
              <a:latin typeface="メイリオ" panose="020B0604030504040204" pitchFamily="50" charset="-128"/>
              <a:ea typeface="メイリオ" panose="020B0604030504040204" pitchFamily="50" charset="-128"/>
            </a:endParaRPr>
          </a:p>
          <a:p>
            <a:pPr algn="r"/>
            <a:r>
              <a:rPr lang="en-US" altLang="ja-JP" sz="2000" dirty="0">
                <a:latin typeface="メイリオ" panose="020B0604030504040204" pitchFamily="50" charset="-128"/>
                <a:ea typeface="メイリオ" panose="020B0604030504040204" pitchFamily="50" charset="-128"/>
              </a:rPr>
              <a:t>[</a:t>
            </a:r>
            <a:r>
              <a:rPr lang="en-US" altLang="ja-JP" sz="2000" dirty="0" err="1">
                <a:latin typeface="メイリオ" panose="020B0604030504040204" pitchFamily="50" charset="-128"/>
                <a:ea typeface="メイリオ" panose="020B0604030504040204" pitchFamily="50" charset="-128"/>
              </a:rPr>
              <a:t>Schwarz&amp;Bohner</a:t>
            </a:r>
            <a:r>
              <a:rPr lang="en-US" altLang="ja-JP" sz="2000" dirty="0">
                <a:latin typeface="メイリオ" panose="020B0604030504040204" pitchFamily="50" charset="-128"/>
                <a:ea typeface="メイリオ" panose="020B0604030504040204" pitchFamily="50" charset="-128"/>
              </a:rPr>
              <a:t>(1996)]</a:t>
            </a:r>
          </a:p>
        </p:txBody>
      </p:sp>
      <p:sp>
        <p:nvSpPr>
          <p:cNvPr id="6" name="テキスト ボックス 5">
            <a:extLst>
              <a:ext uri="{FF2B5EF4-FFF2-40B4-BE49-F238E27FC236}">
                <a16:creationId xmlns:a16="http://schemas.microsoft.com/office/drawing/2014/main" id="{4440B564-C4E2-4B8A-967A-5DA173E86CF4}"/>
              </a:ext>
            </a:extLst>
          </p:cNvPr>
          <p:cNvSpPr txBox="1"/>
          <p:nvPr/>
        </p:nvSpPr>
        <p:spPr>
          <a:xfrm>
            <a:off x="644769" y="2472863"/>
            <a:ext cx="10902461" cy="830997"/>
          </a:xfrm>
          <a:prstGeom prst="rect">
            <a:avLst/>
          </a:prstGeom>
          <a:noFill/>
        </p:spPr>
        <p:txBody>
          <a:bodyPr wrap="square">
            <a:spAutoFit/>
          </a:bodyPr>
          <a:lstStyle/>
          <a:p>
            <a:r>
              <a:rPr lang="ja-JP" altLang="en-US" sz="2400" dirty="0">
                <a:latin typeface="メイリオ" panose="020B0604030504040204" pitchFamily="50" charset="-128"/>
                <a:ea typeface="メイリオ" panose="020B0604030504040204" pitchFamily="50" charset="-128"/>
              </a:rPr>
              <a:t>東京学芸大ではこれを踏まえて調査を行い、ポジティブ感情は衝動購買を促進することを明らかにした。</a:t>
            </a:r>
          </a:p>
        </p:txBody>
      </p:sp>
      <p:sp>
        <p:nvSpPr>
          <p:cNvPr id="7" name="爆発: 8 pt 6">
            <a:extLst>
              <a:ext uri="{FF2B5EF4-FFF2-40B4-BE49-F238E27FC236}">
                <a16:creationId xmlns:a16="http://schemas.microsoft.com/office/drawing/2014/main" id="{B6C5FF8A-8914-46C3-9E68-6F38F0ED8775}"/>
              </a:ext>
            </a:extLst>
          </p:cNvPr>
          <p:cNvSpPr/>
          <p:nvPr/>
        </p:nvSpPr>
        <p:spPr>
          <a:xfrm>
            <a:off x="1084384" y="3848647"/>
            <a:ext cx="2473570" cy="2086708"/>
          </a:xfrm>
          <a:prstGeom prst="irregularSeal1">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b="1" dirty="0">
                <a:latin typeface="メイリオ" panose="020B0604030504040204" pitchFamily="50" charset="-128"/>
                <a:ea typeface="メイリオ" panose="020B0604030504040204" pitchFamily="50" charset="-128"/>
              </a:rPr>
              <a:t>ポジティブ感情</a:t>
            </a:r>
          </a:p>
        </p:txBody>
      </p:sp>
      <p:sp>
        <p:nvSpPr>
          <p:cNvPr id="10" name="矢印: 右 9">
            <a:extLst>
              <a:ext uri="{FF2B5EF4-FFF2-40B4-BE49-F238E27FC236}">
                <a16:creationId xmlns:a16="http://schemas.microsoft.com/office/drawing/2014/main" id="{013418EC-276D-4790-B7A5-FC8B35855EBE}"/>
              </a:ext>
            </a:extLst>
          </p:cNvPr>
          <p:cNvSpPr/>
          <p:nvPr/>
        </p:nvSpPr>
        <p:spPr>
          <a:xfrm>
            <a:off x="3845170" y="4768909"/>
            <a:ext cx="1957754" cy="246184"/>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BDB477CC-021D-4F71-8DE3-5A65DBAAC967}"/>
              </a:ext>
            </a:extLst>
          </p:cNvPr>
          <p:cNvSpPr/>
          <p:nvPr/>
        </p:nvSpPr>
        <p:spPr>
          <a:xfrm>
            <a:off x="6019800" y="4341016"/>
            <a:ext cx="5451231" cy="1348154"/>
          </a:xfrm>
          <a:prstGeom prst="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EA1F53DF-BA3A-429A-A64E-0AE56EE6D895}"/>
              </a:ext>
            </a:extLst>
          </p:cNvPr>
          <p:cNvSpPr txBox="1"/>
          <p:nvPr/>
        </p:nvSpPr>
        <p:spPr>
          <a:xfrm>
            <a:off x="6254263" y="4599594"/>
            <a:ext cx="5216768" cy="830997"/>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報酬の過大評価、リスクの過小評価が起こり、</a:t>
            </a:r>
            <a:r>
              <a:rPr kumimoji="1" lang="ja-JP" altLang="en-US" sz="2400" b="1" dirty="0">
                <a:solidFill>
                  <a:srgbClr val="FF0000"/>
                </a:solidFill>
                <a:latin typeface="メイリオ" panose="020B0604030504040204" pitchFamily="50" charset="-128"/>
                <a:ea typeface="メイリオ" panose="020B0604030504040204" pitchFamily="50" charset="-128"/>
              </a:rPr>
              <a:t>衝動購買</a:t>
            </a:r>
            <a:r>
              <a:rPr kumimoji="1" lang="ja-JP" altLang="en-US" sz="2400" dirty="0">
                <a:latin typeface="メイリオ" panose="020B0604030504040204" pitchFamily="50" charset="-128"/>
                <a:ea typeface="メイリオ" panose="020B0604030504040204" pitchFamily="50" charset="-128"/>
              </a:rPr>
              <a:t>を促進する。</a:t>
            </a:r>
          </a:p>
        </p:txBody>
      </p:sp>
      <p:sp>
        <p:nvSpPr>
          <p:cNvPr id="14" name="テキスト ボックス 13">
            <a:extLst>
              <a:ext uri="{FF2B5EF4-FFF2-40B4-BE49-F238E27FC236}">
                <a16:creationId xmlns:a16="http://schemas.microsoft.com/office/drawing/2014/main" id="{5664C324-DD0A-44E4-948E-705DB092C065}"/>
              </a:ext>
            </a:extLst>
          </p:cNvPr>
          <p:cNvSpPr txBox="1"/>
          <p:nvPr/>
        </p:nvSpPr>
        <p:spPr>
          <a:xfrm>
            <a:off x="890955" y="515816"/>
            <a:ext cx="2414954" cy="523220"/>
          </a:xfrm>
          <a:prstGeom prst="rect">
            <a:avLst/>
          </a:prstGeom>
          <a:noFill/>
        </p:spPr>
        <p:txBody>
          <a:bodyPr wrap="square" rtlCol="0">
            <a:spAutoFit/>
          </a:bodyPr>
          <a:lstStyle/>
          <a:p>
            <a:r>
              <a:rPr lang="ja-JP" altLang="en-US" sz="2800" b="1">
                <a:latin typeface="メイリオ" panose="020B0604030504040204" pitchFamily="50" charset="-128"/>
                <a:ea typeface="メイリオ" panose="020B0604030504040204" pitchFamily="50" charset="-128"/>
              </a:rPr>
              <a:t>先行研究</a:t>
            </a:r>
          </a:p>
        </p:txBody>
      </p:sp>
    </p:spTree>
    <p:extLst>
      <p:ext uri="{BB962C8B-B14F-4D97-AF65-F5344CB8AC3E}">
        <p14:creationId xmlns:p14="http://schemas.microsoft.com/office/powerpoint/2010/main" val="128193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D763C6F-B9C7-4B4D-8A91-0FABB6DA81D3}"/>
              </a:ext>
            </a:extLst>
          </p:cNvPr>
          <p:cNvSpPr>
            <a:spLocks noGrp="1"/>
          </p:cNvSpPr>
          <p:nvPr>
            <p:ph type="sldNum" sz="quarter" idx="12"/>
          </p:nvPr>
        </p:nvSpPr>
        <p:spPr/>
        <p:txBody>
          <a:bodyPr/>
          <a:lstStyle/>
          <a:p>
            <a:fld id="{9BEE0C86-895A-486D-848D-123B771F4BEB}" type="slidenum">
              <a:rPr kumimoji="1" lang="ja-JP" altLang="en-US" smtClean="0"/>
              <a:t>15</a:t>
            </a:fld>
            <a:endParaRPr kumimoji="1" lang="ja-JP" altLang="en-US"/>
          </a:p>
        </p:txBody>
      </p:sp>
      <p:sp>
        <p:nvSpPr>
          <p:cNvPr id="4" name="テキスト ボックス 3">
            <a:extLst>
              <a:ext uri="{FF2B5EF4-FFF2-40B4-BE49-F238E27FC236}">
                <a16:creationId xmlns:a16="http://schemas.microsoft.com/office/drawing/2014/main" id="{D284769D-537A-46EB-9727-A83D39A6BA24}"/>
              </a:ext>
            </a:extLst>
          </p:cNvPr>
          <p:cNvSpPr txBox="1"/>
          <p:nvPr/>
        </p:nvSpPr>
        <p:spPr>
          <a:xfrm>
            <a:off x="890955" y="1293940"/>
            <a:ext cx="10580077" cy="1138773"/>
          </a:xfrm>
          <a:prstGeom prst="rect">
            <a:avLst/>
          </a:prstGeom>
          <a:noFill/>
        </p:spPr>
        <p:txBody>
          <a:bodyPr wrap="square">
            <a:spAutoFit/>
          </a:bodyPr>
          <a:lstStyle/>
          <a:p>
            <a:r>
              <a:rPr lang="ja-JP" altLang="en-US" sz="2400" dirty="0">
                <a:latin typeface="メイリオ" panose="020B0604030504040204" pitchFamily="50" charset="-128"/>
                <a:ea typeface="メイリオ" panose="020B0604030504040204" pitchFamily="50" charset="-128"/>
              </a:rPr>
              <a:t>ポジティブなムードの方がネガティブなムードよりも支出金額が大きいということが示されている。</a:t>
            </a:r>
            <a:endParaRPr lang="en-US" altLang="ja-JP" sz="2400" dirty="0">
              <a:latin typeface="メイリオ" panose="020B0604030504040204" pitchFamily="50" charset="-128"/>
              <a:ea typeface="メイリオ" panose="020B0604030504040204" pitchFamily="50" charset="-128"/>
            </a:endParaRPr>
          </a:p>
          <a:p>
            <a:pPr algn="r"/>
            <a:r>
              <a:rPr lang="en-US" altLang="ja-JP" sz="2000" dirty="0">
                <a:latin typeface="メイリオ" panose="020B0604030504040204" pitchFamily="50" charset="-128"/>
                <a:ea typeface="メイリオ" panose="020B0604030504040204" pitchFamily="50" charset="-128"/>
              </a:rPr>
              <a:t>[Rock and Gardner(1993)]</a:t>
            </a:r>
            <a:endParaRPr lang="en-US" altLang="ja-JP" sz="2400" dirty="0">
              <a:latin typeface="メイリオ" panose="020B0604030504040204" pitchFamily="50" charset="-128"/>
              <a:ea typeface="メイリオ" panose="020B0604030504040204" pitchFamily="50" charset="-128"/>
            </a:endParaRPr>
          </a:p>
        </p:txBody>
      </p:sp>
      <p:sp>
        <p:nvSpPr>
          <p:cNvPr id="11" name="四角形: 角を丸くする 10">
            <a:extLst>
              <a:ext uri="{FF2B5EF4-FFF2-40B4-BE49-F238E27FC236}">
                <a16:creationId xmlns:a16="http://schemas.microsoft.com/office/drawing/2014/main" id="{B31AC6D9-BAE5-4167-895F-2F626A883485}"/>
              </a:ext>
            </a:extLst>
          </p:cNvPr>
          <p:cNvSpPr/>
          <p:nvPr/>
        </p:nvSpPr>
        <p:spPr>
          <a:xfrm>
            <a:off x="1861038" y="3850074"/>
            <a:ext cx="8121162" cy="2328316"/>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BA96841-9097-4912-B40F-7DAE1CFE79D2}"/>
              </a:ext>
            </a:extLst>
          </p:cNvPr>
          <p:cNvSpPr txBox="1"/>
          <p:nvPr/>
        </p:nvSpPr>
        <p:spPr>
          <a:xfrm>
            <a:off x="2356339" y="4020208"/>
            <a:ext cx="2286000" cy="461665"/>
          </a:xfrm>
          <a:prstGeom prst="rect">
            <a:avLst/>
          </a:prstGeom>
          <a:noFill/>
        </p:spPr>
        <p:txBody>
          <a:bodyPr wrap="square" rtlCol="0">
            <a:spAutoFit/>
          </a:bodyPr>
          <a:lstStyle/>
          <a:p>
            <a:r>
              <a:rPr kumimoji="1" lang="ja-JP" altLang="en-US" sz="2400" dirty="0">
                <a:latin typeface="メイリオ" panose="020B0604030504040204" pitchFamily="50" charset="-128"/>
                <a:ea typeface="メイリオ" panose="020B0604030504040204" pitchFamily="50" charset="-128"/>
              </a:rPr>
              <a:t>支出金額</a:t>
            </a:r>
          </a:p>
        </p:txBody>
      </p:sp>
      <p:sp>
        <p:nvSpPr>
          <p:cNvPr id="5" name="矢印: 山形 4">
            <a:extLst>
              <a:ext uri="{FF2B5EF4-FFF2-40B4-BE49-F238E27FC236}">
                <a16:creationId xmlns:a16="http://schemas.microsoft.com/office/drawing/2014/main" id="{C1BBFE5C-4EC8-4E91-BFA1-B51E5DB5CD9E}"/>
              </a:ext>
            </a:extLst>
          </p:cNvPr>
          <p:cNvSpPr/>
          <p:nvPr/>
        </p:nvSpPr>
        <p:spPr>
          <a:xfrm>
            <a:off x="5606562" y="4489699"/>
            <a:ext cx="550984" cy="1219200"/>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ボックス 6">
            <a:extLst>
              <a:ext uri="{FF2B5EF4-FFF2-40B4-BE49-F238E27FC236}">
                <a16:creationId xmlns:a16="http://schemas.microsoft.com/office/drawing/2014/main" id="{40804E22-133D-4D1C-88CB-50BEB945EC55}"/>
              </a:ext>
            </a:extLst>
          </p:cNvPr>
          <p:cNvSpPr txBox="1"/>
          <p:nvPr/>
        </p:nvSpPr>
        <p:spPr>
          <a:xfrm>
            <a:off x="3062653" y="4914633"/>
            <a:ext cx="1946031"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ポジティブ感情</a:t>
            </a:r>
          </a:p>
        </p:txBody>
      </p:sp>
      <p:sp>
        <p:nvSpPr>
          <p:cNvPr id="9" name="テキスト ボックス 8">
            <a:extLst>
              <a:ext uri="{FF2B5EF4-FFF2-40B4-BE49-F238E27FC236}">
                <a16:creationId xmlns:a16="http://schemas.microsoft.com/office/drawing/2014/main" id="{7DF4F320-A190-4655-B56A-A16E006469EB}"/>
              </a:ext>
            </a:extLst>
          </p:cNvPr>
          <p:cNvSpPr txBox="1"/>
          <p:nvPr/>
        </p:nvSpPr>
        <p:spPr>
          <a:xfrm>
            <a:off x="7003073" y="4914633"/>
            <a:ext cx="2133600"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ネガティブ感情</a:t>
            </a:r>
          </a:p>
        </p:txBody>
      </p:sp>
      <p:sp>
        <p:nvSpPr>
          <p:cNvPr id="13" name="テキスト ボックス 12">
            <a:extLst>
              <a:ext uri="{FF2B5EF4-FFF2-40B4-BE49-F238E27FC236}">
                <a16:creationId xmlns:a16="http://schemas.microsoft.com/office/drawing/2014/main" id="{B139699E-F53D-48A0-8F70-64E73C138067}"/>
              </a:ext>
            </a:extLst>
          </p:cNvPr>
          <p:cNvSpPr txBox="1"/>
          <p:nvPr/>
        </p:nvSpPr>
        <p:spPr>
          <a:xfrm>
            <a:off x="890955" y="515816"/>
            <a:ext cx="2414954" cy="523220"/>
          </a:xfrm>
          <a:prstGeom prst="rect">
            <a:avLst/>
          </a:prstGeom>
          <a:noFill/>
        </p:spPr>
        <p:txBody>
          <a:bodyPr wrap="square" rtlCol="0">
            <a:spAutoFit/>
          </a:bodyPr>
          <a:lstStyle/>
          <a:p>
            <a:r>
              <a:rPr lang="ja-JP" altLang="en-US" sz="2800" b="1">
                <a:latin typeface="メイリオ" panose="020B0604030504040204" pitchFamily="50" charset="-128"/>
                <a:ea typeface="メイリオ" panose="020B0604030504040204" pitchFamily="50" charset="-128"/>
              </a:rPr>
              <a:t>先行研究</a:t>
            </a:r>
          </a:p>
        </p:txBody>
      </p:sp>
    </p:spTree>
    <p:extLst>
      <p:ext uri="{BB962C8B-B14F-4D97-AF65-F5344CB8AC3E}">
        <p14:creationId xmlns:p14="http://schemas.microsoft.com/office/powerpoint/2010/main" val="4162366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E9E5EB8-3B5F-DF48-9FDD-7377C58DF242}"/>
              </a:ext>
            </a:extLst>
          </p:cNvPr>
          <p:cNvSpPr txBox="1"/>
          <p:nvPr/>
        </p:nvSpPr>
        <p:spPr>
          <a:xfrm>
            <a:off x="1071621" y="2383516"/>
            <a:ext cx="10581117" cy="3416320"/>
          </a:xfrm>
          <a:prstGeom prst="rect">
            <a:avLst/>
          </a:prstGeom>
          <a:noFill/>
        </p:spPr>
        <p:txBody>
          <a:bodyPr wrap="square" rtlCol="0">
            <a:spAutoFit/>
          </a:bodyPr>
          <a:lstStyle/>
          <a:p>
            <a:pPr marL="342900" indent="-342900">
              <a:buFont typeface="Arial" panose="020B0604020202020204" pitchFamily="34" charset="0"/>
              <a:buChar char="•"/>
            </a:pPr>
            <a:r>
              <a:rPr lang="ja-JP" altLang="en-US" sz="2400" dirty="0">
                <a:latin typeface="メイリオ" panose="020B0604030504040204" pitchFamily="50" charset="-128"/>
                <a:ea typeface="メイリオ" panose="020B0604030504040204" pitchFamily="50" charset="-128"/>
              </a:rPr>
              <a:t>実時間性、即興性、導入容易性が特徴。</a:t>
            </a:r>
            <a:endParaRPr lang="en-US" altLang="ja-JP" sz="2400" dirty="0">
              <a:latin typeface="メイリオ" panose="020B0604030504040204" pitchFamily="50" charset="-128"/>
              <a:ea typeface="メイリオ" panose="020B0604030504040204" pitchFamily="50" charset="-128"/>
            </a:endParaRPr>
          </a:p>
          <a:p>
            <a:r>
              <a:rPr kumimoji="1" lang="ja-JP" altLang="en-US" sz="2400" dirty="0">
                <a:latin typeface="メイリオ" panose="020B0604030504040204" pitchFamily="50" charset="-128"/>
                <a:ea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lang="ja-JP" altLang="en-US" sz="2400" dirty="0">
                <a:latin typeface="メイリオ" panose="020B0604030504040204" pitchFamily="50" charset="-128"/>
                <a:ea typeface="メイリオ" panose="020B0604030504040204" pitchFamily="50" charset="-128"/>
              </a:rPr>
              <a:t>放送者と視聴者のライブ配信を介したコミュニケーションには、</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　新規の視聴者を呼び込める可能性がある。</a:t>
            </a:r>
            <a:endParaRPr lang="en-US" altLang="ja-JP" sz="2400" dirty="0">
              <a:latin typeface="メイリオ" panose="020B0604030504040204" pitchFamily="50" charset="-128"/>
              <a:ea typeface="メイリオ" panose="020B0604030504040204" pitchFamily="50" charset="-128"/>
            </a:endParaRPr>
          </a:p>
          <a:p>
            <a:endParaRPr lang="en-US" altLang="ja-JP" sz="2400" dirty="0">
              <a:latin typeface="メイリオ" panose="020B0604030504040204" pitchFamily="50" charset="-128"/>
              <a:ea typeface="メイリオ" panose="020B0604030504040204" pitchFamily="50" charset="-128"/>
            </a:endParaRPr>
          </a:p>
          <a:p>
            <a:pPr marL="342900" indent="-342900">
              <a:buFont typeface="Arial" panose="020B0604020202020204" pitchFamily="34" charset="0"/>
              <a:buChar char="•"/>
            </a:pPr>
            <a:r>
              <a:rPr kumimoji="1" lang="ja-JP" altLang="en-US" sz="2400" dirty="0">
                <a:latin typeface="メイリオ" panose="020B0604030504040204" pitchFamily="50" charset="-128"/>
                <a:ea typeface="メイリオ" panose="020B0604030504040204" pitchFamily="50" charset="-128"/>
              </a:rPr>
              <a:t>視聴者から実時間でフィードバックを得られるため、</a:t>
            </a:r>
            <a:endParaRPr kumimoji="1" lang="en-US" altLang="ja-JP" sz="24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   </a:t>
            </a:r>
            <a:r>
              <a:rPr kumimoji="1" lang="ja-JP" altLang="en-US" sz="2400" dirty="0">
                <a:latin typeface="メイリオ" panose="020B0604030504040204" pitchFamily="50" charset="-128"/>
                <a:ea typeface="メイリオ" panose="020B0604030504040204" pitchFamily="50" charset="-128"/>
              </a:rPr>
              <a:t>視聴者とともにコンテンツを</a:t>
            </a:r>
            <a:r>
              <a:rPr lang="ja-JP" altLang="en-US" sz="2400" dirty="0">
                <a:latin typeface="メイリオ" panose="020B0604030504040204" pitchFamily="50" charset="-128"/>
                <a:ea typeface="メイリオ" panose="020B0604030504040204" pitchFamily="50" charset="-128"/>
              </a:rPr>
              <a:t>作り上げる環境として適している。</a:t>
            </a:r>
            <a:endParaRPr lang="en-US" altLang="ja-JP" sz="2400" dirty="0">
              <a:latin typeface="メイリオ" panose="020B0604030504040204" pitchFamily="50" charset="-128"/>
              <a:ea typeface="メイリオ" panose="020B0604030504040204" pitchFamily="50" charset="-128"/>
            </a:endParaRPr>
          </a:p>
          <a:p>
            <a:pPr algn="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津田</a:t>
            </a:r>
            <a:r>
              <a:rPr lang="en-US" altLang="ja-JP" sz="2400" dirty="0">
                <a:latin typeface="メイリオ" panose="020B0604030504040204" pitchFamily="50" charset="-128"/>
                <a:ea typeface="メイリオ" panose="020B0604030504040204" pitchFamily="50" charset="-128"/>
              </a:rPr>
              <a:t>,2016)</a:t>
            </a:r>
            <a:endParaRPr kumimoji="1" lang="ja-JP" altLang="en-US" sz="2400" dirty="0">
              <a:latin typeface="メイリオ" panose="020B0604030504040204" pitchFamily="50" charset="-128"/>
              <a:ea typeface="メイリオ" panose="020B0604030504040204" pitchFamily="50" charset="-128"/>
            </a:endParaRPr>
          </a:p>
        </p:txBody>
      </p:sp>
      <p:sp>
        <p:nvSpPr>
          <p:cNvPr id="4" name="スライド番号プレースホルダー 3">
            <a:extLst>
              <a:ext uri="{FF2B5EF4-FFF2-40B4-BE49-F238E27FC236}">
                <a16:creationId xmlns:a16="http://schemas.microsoft.com/office/drawing/2014/main" id="{176242E2-0023-0545-B54C-7D8C39B14C5A}"/>
              </a:ext>
            </a:extLst>
          </p:cNvPr>
          <p:cNvSpPr>
            <a:spLocks noGrp="1"/>
          </p:cNvSpPr>
          <p:nvPr>
            <p:ph type="sldNum" sz="quarter" idx="12"/>
          </p:nvPr>
        </p:nvSpPr>
        <p:spPr/>
        <p:txBody>
          <a:bodyPr/>
          <a:lstStyle/>
          <a:p>
            <a:fld id="{97D655FA-097A-AD4D-A12F-61C56F4D8908}" type="slidenum">
              <a:rPr kumimoji="1" lang="ja-JP" altLang="en-US" smtClean="0"/>
              <a:t>16</a:t>
            </a:fld>
            <a:endParaRPr kumimoji="1" lang="ja-JP" altLang="en-US"/>
          </a:p>
        </p:txBody>
      </p:sp>
      <p:sp>
        <p:nvSpPr>
          <p:cNvPr id="5" name="テキスト ボックス 4">
            <a:extLst>
              <a:ext uri="{FF2B5EF4-FFF2-40B4-BE49-F238E27FC236}">
                <a16:creationId xmlns:a16="http://schemas.microsoft.com/office/drawing/2014/main" id="{FB6FCEC8-D429-4C61-93A2-0E1A8E681B9C}"/>
              </a:ext>
            </a:extLst>
          </p:cNvPr>
          <p:cNvSpPr txBox="1"/>
          <p:nvPr/>
        </p:nvSpPr>
        <p:spPr>
          <a:xfrm>
            <a:off x="890955" y="515816"/>
            <a:ext cx="2414954" cy="523220"/>
          </a:xfrm>
          <a:prstGeom prst="rect">
            <a:avLst/>
          </a:prstGeom>
          <a:noFill/>
        </p:spPr>
        <p:txBody>
          <a:bodyPr wrap="square" rtlCol="0">
            <a:spAutoFit/>
          </a:bodyPr>
          <a:lstStyle/>
          <a:p>
            <a:r>
              <a:rPr kumimoji="1" lang="ja-JP" altLang="en-US" sz="2800" b="1" dirty="0">
                <a:latin typeface="メイリオ" panose="020B0604030504040204" pitchFamily="50" charset="-128"/>
                <a:ea typeface="メイリオ" panose="020B0604030504040204" pitchFamily="50" charset="-128"/>
              </a:rPr>
              <a:t>先行研究</a:t>
            </a:r>
          </a:p>
        </p:txBody>
      </p:sp>
      <p:sp>
        <p:nvSpPr>
          <p:cNvPr id="8" name="テキスト ボックス 7">
            <a:extLst>
              <a:ext uri="{FF2B5EF4-FFF2-40B4-BE49-F238E27FC236}">
                <a16:creationId xmlns:a16="http://schemas.microsoft.com/office/drawing/2014/main" id="{F5D1BDE4-3CF5-441E-9C63-13C415262569}"/>
              </a:ext>
            </a:extLst>
          </p:cNvPr>
          <p:cNvSpPr txBox="1"/>
          <p:nvPr/>
        </p:nvSpPr>
        <p:spPr>
          <a:xfrm>
            <a:off x="597878" y="1188056"/>
            <a:ext cx="2414954" cy="523220"/>
          </a:xfrm>
          <a:prstGeom prst="rect">
            <a:avLst/>
          </a:prstGeom>
          <a:noFill/>
        </p:spPr>
        <p:txBody>
          <a:bodyPr wrap="square" rtlCol="0">
            <a:spAutoFit/>
          </a:bodyPr>
          <a:lstStyle/>
          <a:p>
            <a:r>
              <a:rPr kumimoji="1" lang="ja-JP" altLang="en-US">
                <a:latin typeface="メイリオ" panose="020B0604030504040204" pitchFamily="50" charset="-128"/>
                <a:ea typeface="メイリオ" panose="020B0604030504040204" pitchFamily="50" charset="-128"/>
              </a:rPr>
              <a:t>・</a:t>
            </a:r>
            <a:r>
              <a:rPr kumimoji="1" lang="ja-JP" altLang="en-US" sz="2800" u="sng">
                <a:latin typeface="メイリオ" panose="020B0604030504040204" pitchFamily="50" charset="-128"/>
                <a:ea typeface="メイリオ" panose="020B0604030504040204" pitchFamily="50" charset="-128"/>
              </a:rPr>
              <a:t>ライブ配信</a:t>
            </a:r>
            <a:endParaRPr kumimoji="1" lang="ja-JP" altLang="en-US" u="sng">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1407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E85FD95-E762-B14A-9498-8D78521C77FB}"/>
              </a:ext>
            </a:extLst>
          </p:cNvPr>
          <p:cNvSpPr txBox="1"/>
          <p:nvPr/>
        </p:nvSpPr>
        <p:spPr>
          <a:xfrm>
            <a:off x="1324303" y="583589"/>
            <a:ext cx="2522482" cy="523220"/>
          </a:xfrm>
          <a:prstGeom prst="rect">
            <a:avLst/>
          </a:prstGeom>
          <a:noFill/>
        </p:spPr>
        <p:txBody>
          <a:bodyPr wrap="square" rtlCol="0">
            <a:spAutoFit/>
          </a:bodyPr>
          <a:lstStyle/>
          <a:p>
            <a:r>
              <a:rPr kumimoji="1" lang="ja-JP" altLang="en-US" sz="2800" b="1">
                <a:latin typeface="Toppan Bunkyu Midashi Gothic Ex" panose="020B0900000000000000" pitchFamily="34" charset="-128"/>
                <a:ea typeface="Toppan Bunkyu Midashi Gothic Ex" panose="020B0900000000000000" pitchFamily="34" charset="-128"/>
              </a:rPr>
              <a:t>問題意識</a:t>
            </a:r>
          </a:p>
        </p:txBody>
      </p:sp>
      <p:sp>
        <p:nvSpPr>
          <p:cNvPr id="5" name="テキスト ボックス 4">
            <a:extLst>
              <a:ext uri="{FF2B5EF4-FFF2-40B4-BE49-F238E27FC236}">
                <a16:creationId xmlns:a16="http://schemas.microsoft.com/office/drawing/2014/main" id="{CB4E5C69-B67C-1C47-85F6-3BEAE33797B0}"/>
              </a:ext>
            </a:extLst>
          </p:cNvPr>
          <p:cNvSpPr txBox="1"/>
          <p:nvPr/>
        </p:nvSpPr>
        <p:spPr>
          <a:xfrm>
            <a:off x="2672604" y="1824476"/>
            <a:ext cx="7593024" cy="830997"/>
          </a:xfrm>
          <a:prstGeom prst="rect">
            <a:avLst/>
          </a:prstGeom>
          <a:noFill/>
        </p:spPr>
        <p:txBody>
          <a:bodyPr wrap="square" rtlCol="0">
            <a:spAutoFit/>
          </a:bodyPr>
          <a:lstStyle/>
          <a:p>
            <a:r>
              <a:rPr lang="ja-JP" altLang="en-US" sz="2400"/>
              <a:t>日本ではライブコマースが成功した事例がある一方で、失敗した事例も多い</a:t>
            </a:r>
            <a:endParaRPr kumimoji="1" lang="ja-JP" altLang="en-US" sz="2400"/>
          </a:p>
        </p:txBody>
      </p:sp>
      <p:sp>
        <p:nvSpPr>
          <p:cNvPr id="6" name="下矢印 5">
            <a:extLst>
              <a:ext uri="{FF2B5EF4-FFF2-40B4-BE49-F238E27FC236}">
                <a16:creationId xmlns:a16="http://schemas.microsoft.com/office/drawing/2014/main" id="{75B10BD7-65DA-3742-B866-CD757CD9DB59}"/>
              </a:ext>
            </a:extLst>
          </p:cNvPr>
          <p:cNvSpPr/>
          <p:nvPr/>
        </p:nvSpPr>
        <p:spPr>
          <a:xfrm>
            <a:off x="5607880" y="2724378"/>
            <a:ext cx="1722474" cy="11695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955282EA-FEEF-4149-A5FA-D5616BE4233B}"/>
              </a:ext>
            </a:extLst>
          </p:cNvPr>
          <p:cNvSpPr txBox="1"/>
          <p:nvPr/>
        </p:nvSpPr>
        <p:spPr>
          <a:xfrm>
            <a:off x="2146911" y="4651221"/>
            <a:ext cx="8644409" cy="461665"/>
          </a:xfrm>
          <a:prstGeom prst="rect">
            <a:avLst/>
          </a:prstGeom>
          <a:noFill/>
        </p:spPr>
        <p:txBody>
          <a:bodyPr wrap="square" rtlCol="0">
            <a:spAutoFit/>
          </a:bodyPr>
          <a:lstStyle/>
          <a:p>
            <a:r>
              <a:rPr lang="ja-JP" altLang="en-US" sz="2400" b="1"/>
              <a:t>ライブコマースを成功させるには条件があるのではないか？</a:t>
            </a:r>
          </a:p>
        </p:txBody>
      </p:sp>
      <p:sp>
        <p:nvSpPr>
          <p:cNvPr id="8" name="フレーム 7">
            <a:extLst>
              <a:ext uri="{FF2B5EF4-FFF2-40B4-BE49-F238E27FC236}">
                <a16:creationId xmlns:a16="http://schemas.microsoft.com/office/drawing/2014/main" id="{44BD29A3-E39C-FC46-9A88-8258B933C7D9}"/>
              </a:ext>
            </a:extLst>
          </p:cNvPr>
          <p:cNvSpPr/>
          <p:nvPr/>
        </p:nvSpPr>
        <p:spPr>
          <a:xfrm>
            <a:off x="1951769" y="4204136"/>
            <a:ext cx="9034692" cy="135583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p:txBody>
          <a:bodyPr/>
          <a:lstStyle/>
          <a:p>
            <a:fld id="{9BEE0C86-895A-486D-848D-123B771F4BEB}" type="slidenum">
              <a:rPr lang="ja-JP" altLang="en-US" smtClean="0"/>
              <a:pPr/>
              <a:t>17</a:t>
            </a:fld>
            <a:endParaRPr lang="ja-JP" altLang="en-US"/>
          </a:p>
        </p:txBody>
      </p:sp>
    </p:spTree>
    <p:extLst>
      <p:ext uri="{BB962C8B-B14F-4D97-AF65-F5344CB8AC3E}">
        <p14:creationId xmlns:p14="http://schemas.microsoft.com/office/powerpoint/2010/main" val="2465160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1B6CD3C-8897-B148-8476-FCE46CDBA6E4}"/>
              </a:ext>
            </a:extLst>
          </p:cNvPr>
          <p:cNvSpPr txBox="1"/>
          <p:nvPr/>
        </p:nvSpPr>
        <p:spPr>
          <a:xfrm>
            <a:off x="1334815" y="609600"/>
            <a:ext cx="3195144" cy="523220"/>
          </a:xfrm>
          <a:prstGeom prst="rect">
            <a:avLst/>
          </a:prstGeom>
          <a:noFill/>
        </p:spPr>
        <p:txBody>
          <a:bodyPr wrap="square" rtlCol="0">
            <a:spAutoFit/>
          </a:bodyPr>
          <a:lstStyle/>
          <a:p>
            <a:r>
              <a:rPr kumimoji="1" lang="ja-JP" altLang="en-US" sz="2800" b="1">
                <a:latin typeface="Toppan Bunkyu Midashi Gothic Ex" panose="020B0900000000000000" pitchFamily="34" charset="-128"/>
                <a:ea typeface="Toppan Bunkyu Midashi Gothic Ex" panose="020B0900000000000000" pitchFamily="34" charset="-128"/>
              </a:rPr>
              <a:t>研究目的</a:t>
            </a:r>
          </a:p>
        </p:txBody>
      </p:sp>
      <p:sp>
        <p:nvSpPr>
          <p:cNvPr id="3" name="テキスト ボックス 2">
            <a:extLst>
              <a:ext uri="{FF2B5EF4-FFF2-40B4-BE49-F238E27FC236}">
                <a16:creationId xmlns:a16="http://schemas.microsoft.com/office/drawing/2014/main" id="{9629E604-6E4F-DA4A-9D85-D9056E65FCD5}"/>
              </a:ext>
            </a:extLst>
          </p:cNvPr>
          <p:cNvSpPr txBox="1"/>
          <p:nvPr/>
        </p:nvSpPr>
        <p:spPr>
          <a:xfrm>
            <a:off x="1608783" y="2864501"/>
            <a:ext cx="9501352" cy="1323439"/>
          </a:xfrm>
          <a:prstGeom prst="rect">
            <a:avLst/>
          </a:prstGeom>
          <a:noFill/>
        </p:spPr>
        <p:txBody>
          <a:bodyPr wrap="square" rtlCol="0">
            <a:spAutoFit/>
          </a:bodyPr>
          <a:lstStyle/>
          <a:p>
            <a:r>
              <a:rPr kumimoji="1" lang="ja-JP" altLang="en-US" sz="4000" b="1" dirty="0"/>
              <a:t>ライブコマース</a:t>
            </a:r>
            <a:r>
              <a:rPr lang="ja-JP" altLang="en-US" sz="4000" b="1" dirty="0"/>
              <a:t>を成功させるに</a:t>
            </a:r>
            <a:r>
              <a:rPr lang="ja-JP" altLang="en-US" sz="4000" b="1" dirty="0" smtClean="0"/>
              <a:t>は</a:t>
            </a:r>
            <a:endParaRPr lang="en-US" altLang="ja-JP" sz="4000" b="1" dirty="0" smtClean="0"/>
          </a:p>
          <a:p>
            <a:r>
              <a:rPr lang="ja-JP" altLang="en-US" sz="4000" b="1" dirty="0" smtClean="0"/>
              <a:t>どの</a:t>
            </a:r>
            <a:r>
              <a:rPr lang="ja-JP" altLang="en-US" sz="4000" b="1" dirty="0"/>
              <a:t>ような条件があるのかを解明する</a:t>
            </a:r>
            <a:endParaRPr kumimoji="1" lang="ja-JP" altLang="en-US" sz="4000" b="1" dirty="0"/>
          </a:p>
        </p:txBody>
      </p:sp>
      <p:sp>
        <p:nvSpPr>
          <p:cNvPr id="4" name="フレーム 3">
            <a:extLst>
              <a:ext uri="{FF2B5EF4-FFF2-40B4-BE49-F238E27FC236}">
                <a16:creationId xmlns:a16="http://schemas.microsoft.com/office/drawing/2014/main" id="{B703C29C-08A9-B94D-91A9-47E63D49519E}"/>
              </a:ext>
            </a:extLst>
          </p:cNvPr>
          <p:cNvSpPr/>
          <p:nvPr/>
        </p:nvSpPr>
        <p:spPr>
          <a:xfrm>
            <a:off x="756745" y="2060028"/>
            <a:ext cx="10867696" cy="2932386"/>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スライド番号プレースホルダー 4"/>
          <p:cNvSpPr>
            <a:spLocks noGrp="1"/>
          </p:cNvSpPr>
          <p:nvPr>
            <p:ph type="sldNum" sz="quarter" idx="12"/>
          </p:nvPr>
        </p:nvSpPr>
        <p:spPr/>
        <p:txBody>
          <a:bodyPr/>
          <a:lstStyle/>
          <a:p>
            <a:fld id="{9BEE0C86-895A-486D-848D-123B771F4BEB}" type="slidenum">
              <a:rPr kumimoji="1" lang="ja-JP" altLang="en-US" smtClean="0"/>
              <a:t>18</a:t>
            </a:fld>
            <a:endParaRPr kumimoji="1" lang="ja-JP" altLang="en-US"/>
          </a:p>
        </p:txBody>
      </p:sp>
    </p:spTree>
    <p:extLst>
      <p:ext uri="{BB962C8B-B14F-4D97-AF65-F5344CB8AC3E}">
        <p14:creationId xmlns:p14="http://schemas.microsoft.com/office/powerpoint/2010/main" val="3030009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楕円 7"/>
          <p:cNvSpPr/>
          <p:nvPr/>
        </p:nvSpPr>
        <p:spPr>
          <a:xfrm>
            <a:off x="3087745" y="5051897"/>
            <a:ext cx="5890000" cy="1109303"/>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6BC1E20D-338E-1746-B3D9-958F79A1D720}"/>
              </a:ext>
            </a:extLst>
          </p:cNvPr>
          <p:cNvSpPr txBox="1"/>
          <p:nvPr/>
        </p:nvSpPr>
        <p:spPr>
          <a:xfrm>
            <a:off x="1334813" y="609600"/>
            <a:ext cx="2522483" cy="523220"/>
          </a:xfrm>
          <a:prstGeom prst="rect">
            <a:avLst/>
          </a:prstGeom>
          <a:noFill/>
        </p:spPr>
        <p:txBody>
          <a:bodyPr wrap="square" rtlCol="0">
            <a:spAutoFit/>
          </a:bodyPr>
          <a:lstStyle/>
          <a:p>
            <a:r>
              <a:rPr kumimoji="1" lang="ja-JP" altLang="en-US" sz="2800" b="1">
                <a:latin typeface="Toppan Bunkyu Midashi Gothic Ex" panose="020B0900000000000000" pitchFamily="34" charset="-128"/>
                <a:ea typeface="Toppan Bunkyu Midashi Gothic Ex" panose="020B0900000000000000" pitchFamily="34" charset="-128"/>
              </a:rPr>
              <a:t>仮説導出</a:t>
            </a:r>
            <a:r>
              <a:rPr lang="ja-JP" altLang="en-US" sz="2800" b="1">
                <a:latin typeface="Toppan Bunkyu Midashi Gothic Ex" panose="020B0900000000000000" pitchFamily="34" charset="-128"/>
                <a:ea typeface="Toppan Bunkyu Midashi Gothic Ex" panose="020B0900000000000000" pitchFamily="34" charset="-128"/>
              </a:rPr>
              <a:t>①</a:t>
            </a:r>
            <a:endParaRPr kumimoji="1" lang="ja-JP" altLang="en-US" sz="2800" b="1">
              <a:latin typeface="Toppan Bunkyu Midashi Gothic Ex" panose="020B0900000000000000" pitchFamily="34" charset="-128"/>
              <a:ea typeface="Toppan Bunkyu Midashi Gothic Ex" panose="020B0900000000000000" pitchFamily="34" charset="-128"/>
            </a:endParaRPr>
          </a:p>
        </p:txBody>
      </p:sp>
      <p:sp>
        <p:nvSpPr>
          <p:cNvPr id="3" name="テキスト ボックス 2">
            <a:extLst>
              <a:ext uri="{FF2B5EF4-FFF2-40B4-BE49-F238E27FC236}">
                <a16:creationId xmlns:a16="http://schemas.microsoft.com/office/drawing/2014/main" id="{FEAF1DB2-F8F0-5D41-8834-2A11A8F90BF2}"/>
              </a:ext>
            </a:extLst>
          </p:cNvPr>
          <p:cNvSpPr txBox="1"/>
          <p:nvPr/>
        </p:nvSpPr>
        <p:spPr>
          <a:xfrm>
            <a:off x="1932688" y="1899520"/>
            <a:ext cx="3495049" cy="461665"/>
          </a:xfrm>
          <a:prstGeom prst="rect">
            <a:avLst/>
          </a:prstGeom>
          <a:noFill/>
        </p:spPr>
        <p:txBody>
          <a:bodyPr wrap="square" rtlCol="0">
            <a:spAutoFit/>
          </a:bodyPr>
          <a:lstStyle/>
          <a:p>
            <a:pPr algn="ctr"/>
            <a:r>
              <a:rPr kumimoji="1" lang="ja-JP" altLang="en-US" sz="2400" dirty="0">
                <a:latin typeface="メイリオ" panose="020B0604030504040204" pitchFamily="50" charset="-128"/>
                <a:ea typeface="メイリオ" panose="020B0604030504040204" pitchFamily="50" charset="-128"/>
              </a:rPr>
              <a:t>成功事例</a:t>
            </a:r>
          </a:p>
        </p:txBody>
      </p:sp>
      <p:pic>
        <p:nvPicPr>
          <p:cNvPr id="10" name="図 9">
            <a:extLst>
              <a:ext uri="{FF2B5EF4-FFF2-40B4-BE49-F238E27FC236}">
                <a16:creationId xmlns:a16="http://schemas.microsoft.com/office/drawing/2014/main" id="{1B6F6F4B-25AA-FF43-8C16-633D2613C948}"/>
              </a:ext>
            </a:extLst>
          </p:cNvPr>
          <p:cNvPicPr>
            <a:picLocks noChangeAspect="1"/>
          </p:cNvPicPr>
          <p:nvPr/>
        </p:nvPicPr>
        <p:blipFill>
          <a:blip r:embed="rId2"/>
          <a:stretch>
            <a:fillRect/>
          </a:stretch>
        </p:blipFill>
        <p:spPr>
          <a:xfrm>
            <a:off x="2239271" y="2524105"/>
            <a:ext cx="1319530" cy="1319530"/>
          </a:xfrm>
          <a:prstGeom prst="rect">
            <a:avLst/>
          </a:prstGeom>
        </p:spPr>
      </p:pic>
      <p:pic>
        <p:nvPicPr>
          <p:cNvPr id="12" name="図 11">
            <a:extLst>
              <a:ext uri="{FF2B5EF4-FFF2-40B4-BE49-F238E27FC236}">
                <a16:creationId xmlns:a16="http://schemas.microsoft.com/office/drawing/2014/main" id="{CAB87319-2635-2947-A6DE-0D833D2115E7}"/>
              </a:ext>
            </a:extLst>
          </p:cNvPr>
          <p:cNvPicPr>
            <a:picLocks noChangeAspect="1"/>
          </p:cNvPicPr>
          <p:nvPr/>
        </p:nvPicPr>
        <p:blipFill>
          <a:blip r:embed="rId3"/>
          <a:stretch>
            <a:fillRect/>
          </a:stretch>
        </p:blipFill>
        <p:spPr>
          <a:xfrm>
            <a:off x="3821691" y="2387011"/>
            <a:ext cx="1319530" cy="1319530"/>
          </a:xfrm>
          <a:prstGeom prst="rect">
            <a:avLst/>
          </a:prstGeom>
        </p:spPr>
      </p:pic>
      <p:pic>
        <p:nvPicPr>
          <p:cNvPr id="14" name="図 13">
            <a:extLst>
              <a:ext uri="{FF2B5EF4-FFF2-40B4-BE49-F238E27FC236}">
                <a16:creationId xmlns:a16="http://schemas.microsoft.com/office/drawing/2014/main" id="{D5AF01B6-18DD-204C-8D23-A1638EE83F76}"/>
              </a:ext>
            </a:extLst>
          </p:cNvPr>
          <p:cNvPicPr>
            <a:picLocks noChangeAspect="1"/>
          </p:cNvPicPr>
          <p:nvPr/>
        </p:nvPicPr>
        <p:blipFill>
          <a:blip r:embed="rId4"/>
          <a:stretch>
            <a:fillRect/>
          </a:stretch>
        </p:blipFill>
        <p:spPr>
          <a:xfrm>
            <a:off x="2369315" y="3732367"/>
            <a:ext cx="1059442" cy="1059442"/>
          </a:xfrm>
          <a:prstGeom prst="rect">
            <a:avLst/>
          </a:prstGeom>
        </p:spPr>
      </p:pic>
      <p:pic>
        <p:nvPicPr>
          <p:cNvPr id="16" name="図 15">
            <a:extLst>
              <a:ext uri="{FF2B5EF4-FFF2-40B4-BE49-F238E27FC236}">
                <a16:creationId xmlns:a16="http://schemas.microsoft.com/office/drawing/2014/main" id="{FB9AC64E-6C34-DF4A-83EF-01F85CD8BACC}"/>
              </a:ext>
            </a:extLst>
          </p:cNvPr>
          <p:cNvPicPr>
            <a:picLocks noChangeAspect="1"/>
          </p:cNvPicPr>
          <p:nvPr/>
        </p:nvPicPr>
        <p:blipFill>
          <a:blip r:embed="rId5"/>
          <a:stretch>
            <a:fillRect/>
          </a:stretch>
        </p:blipFill>
        <p:spPr>
          <a:xfrm>
            <a:off x="3857296" y="3732367"/>
            <a:ext cx="1056640" cy="1056640"/>
          </a:xfrm>
          <a:prstGeom prst="rect">
            <a:avLst/>
          </a:prstGeom>
        </p:spPr>
      </p:pic>
      <p:sp>
        <p:nvSpPr>
          <p:cNvPr id="17" name="正方形/長方形 16">
            <a:extLst>
              <a:ext uri="{FF2B5EF4-FFF2-40B4-BE49-F238E27FC236}">
                <a16:creationId xmlns:a16="http://schemas.microsoft.com/office/drawing/2014/main" id="{0659569A-A078-DC46-B7F2-F445A8400B37}"/>
              </a:ext>
            </a:extLst>
          </p:cNvPr>
          <p:cNvSpPr/>
          <p:nvPr/>
        </p:nvSpPr>
        <p:spPr>
          <a:xfrm>
            <a:off x="6594786" y="1899519"/>
            <a:ext cx="3664526" cy="461665"/>
          </a:xfrm>
          <a:prstGeom prst="rect">
            <a:avLst/>
          </a:prstGeom>
        </p:spPr>
        <p:txBody>
          <a:bodyPr wrap="square">
            <a:spAutoFit/>
          </a:bodyPr>
          <a:lstStyle/>
          <a:p>
            <a:pPr algn="ctr"/>
            <a:r>
              <a:rPr lang="ja-JP" altLang="en-US" sz="2400" dirty="0">
                <a:latin typeface="メイリオ" panose="020B0604030504040204" pitchFamily="50" charset="-128"/>
                <a:ea typeface="メイリオ" panose="020B0604030504040204" pitchFamily="50" charset="-128"/>
              </a:rPr>
              <a:t>失敗事例</a:t>
            </a:r>
          </a:p>
        </p:txBody>
      </p:sp>
      <p:pic>
        <p:nvPicPr>
          <p:cNvPr id="5" name="図 6">
            <a:extLst>
              <a:ext uri="{FF2B5EF4-FFF2-40B4-BE49-F238E27FC236}">
                <a16:creationId xmlns:a16="http://schemas.microsoft.com/office/drawing/2014/main" id="{2284C237-2221-CE44-876D-F48DDA8C996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99033" y="2912344"/>
            <a:ext cx="1771601" cy="1640046"/>
          </a:xfrm>
          <a:prstGeom prst="rect">
            <a:avLst/>
          </a:prstGeom>
        </p:spPr>
      </p:pic>
      <p:pic>
        <p:nvPicPr>
          <p:cNvPr id="7" name="図 7">
            <a:extLst>
              <a:ext uri="{FF2B5EF4-FFF2-40B4-BE49-F238E27FC236}">
                <a16:creationId xmlns:a16="http://schemas.microsoft.com/office/drawing/2014/main" id="{E07ED55B-11EA-C047-941A-4BADC8DAB76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16211" y="3023875"/>
            <a:ext cx="1639520" cy="1639520"/>
          </a:xfrm>
          <a:prstGeom prst="rect">
            <a:avLst/>
          </a:prstGeom>
        </p:spPr>
      </p:pic>
      <p:sp>
        <p:nvSpPr>
          <p:cNvPr id="4" name="テキスト ボックス 3">
            <a:extLst>
              <a:ext uri="{FF2B5EF4-FFF2-40B4-BE49-F238E27FC236}">
                <a16:creationId xmlns:a16="http://schemas.microsoft.com/office/drawing/2014/main" id="{1B2F9BB6-C8BB-E94C-B20D-40CA672C72F5}"/>
              </a:ext>
            </a:extLst>
          </p:cNvPr>
          <p:cNvSpPr txBox="1"/>
          <p:nvPr/>
        </p:nvSpPr>
        <p:spPr>
          <a:xfrm>
            <a:off x="3087745" y="5381274"/>
            <a:ext cx="6093199" cy="584775"/>
          </a:xfrm>
          <a:prstGeom prst="rect">
            <a:avLst/>
          </a:prstGeom>
          <a:noFill/>
        </p:spPr>
        <p:txBody>
          <a:bodyPr wrap="square" rtlCol="0">
            <a:spAutoFit/>
          </a:bodyPr>
          <a:lstStyle/>
          <a:p>
            <a:pPr algn="l"/>
            <a:r>
              <a:rPr lang="ja-JP" altLang="en-US" sz="3200" b="1" dirty="0">
                <a:latin typeface="メイリオ" panose="020B0604030504040204" pitchFamily="50" charset="-128"/>
                <a:ea typeface="メイリオ" panose="020B0604030504040204" pitchFamily="50" charset="-128"/>
              </a:rPr>
              <a:t>２つの事例の間にある違いは？</a:t>
            </a:r>
          </a:p>
        </p:txBody>
      </p:sp>
      <p:sp>
        <p:nvSpPr>
          <p:cNvPr id="6" name="スライド番号プレースホルダー 5"/>
          <p:cNvSpPr>
            <a:spLocks noGrp="1"/>
          </p:cNvSpPr>
          <p:nvPr>
            <p:ph type="sldNum" sz="quarter" idx="12"/>
          </p:nvPr>
        </p:nvSpPr>
        <p:spPr/>
        <p:txBody>
          <a:bodyPr/>
          <a:lstStyle/>
          <a:p>
            <a:fld id="{9BEE0C86-895A-486D-848D-123B771F4BEB}" type="slidenum">
              <a:rPr kumimoji="1" lang="ja-JP" altLang="en-US" smtClean="0"/>
              <a:t>19</a:t>
            </a:fld>
            <a:endParaRPr kumimoji="1" lang="ja-JP" altLang="en-US"/>
          </a:p>
        </p:txBody>
      </p:sp>
    </p:spTree>
    <p:extLst>
      <p:ext uri="{BB962C8B-B14F-4D97-AF65-F5344CB8AC3E}">
        <p14:creationId xmlns:p14="http://schemas.microsoft.com/office/powerpoint/2010/main" val="3007288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059587" y="1741474"/>
            <a:ext cx="10072826" cy="3957989"/>
          </a:xfrm>
        </p:spPr>
        <p:txBody>
          <a:bodyPr lIns="180000" tIns="180000" rIns="180000" bIns="180000">
            <a:noAutofit/>
          </a:bodyPr>
          <a:lstStyle/>
          <a:p>
            <a:pPr marL="0" indent="0">
              <a:lnSpc>
                <a:spcPct val="120000"/>
              </a:lnSpc>
              <a:spcBef>
                <a:spcPts val="0"/>
              </a:spcBef>
              <a:buNone/>
            </a:pPr>
            <a:r>
              <a:rPr lang="ja-JP" altLang="en-US" sz="2000">
                <a:latin typeface="メイリオ" panose="020B0604030504040204" pitchFamily="50" charset="-128"/>
                <a:ea typeface="メイリオ" panose="020B0604030504040204" pitchFamily="50" charset="-128"/>
              </a:rPr>
              <a:t>新型コロナウイルス感染拡大によって消費者が</a:t>
            </a:r>
            <a:r>
              <a:rPr lang="en-US" altLang="ja-JP" sz="2000">
                <a:latin typeface="メイリオ" panose="020B0604030504040204" pitchFamily="50" charset="-128"/>
                <a:ea typeface="メイリオ" panose="020B0604030504040204" pitchFamily="50" charset="-128"/>
              </a:rPr>
              <a:t>EC(</a:t>
            </a:r>
            <a:r>
              <a:rPr lang="ja-JP" altLang="en-US" sz="2000">
                <a:latin typeface="メイリオ" panose="020B0604030504040204" pitchFamily="50" charset="-128"/>
                <a:ea typeface="メイリオ" panose="020B0604030504040204" pitchFamily="50" charset="-128"/>
              </a:rPr>
              <a:t>電子商取引）サイトを通じて買い物をする</a:t>
            </a:r>
            <a:r>
              <a:rPr lang="en-US" altLang="ja-JP" sz="2000">
                <a:latin typeface="メイリオ" panose="020B0604030504040204" pitchFamily="50" charset="-128"/>
                <a:ea typeface="メイリオ" panose="020B0604030504040204" pitchFamily="50" charset="-128"/>
              </a:rPr>
              <a:t> </a:t>
            </a:r>
            <a:r>
              <a:rPr lang="ja-JP" altLang="en-US" sz="2000">
                <a:latin typeface="メイリオ" panose="020B0604030504040204" pitchFamily="50" charset="-128"/>
                <a:ea typeface="メイリオ" panose="020B0604030504040204" pitchFamily="50" charset="-128"/>
              </a:rPr>
              <a:t>機会が増えている。</a:t>
            </a:r>
          </a:p>
          <a:p>
            <a:pPr marL="0" indent="0">
              <a:lnSpc>
                <a:spcPct val="120000"/>
              </a:lnSpc>
              <a:spcBef>
                <a:spcPts val="0"/>
              </a:spcBef>
              <a:buNone/>
            </a:pPr>
            <a:r>
              <a:rPr lang="ja-JP" altLang="en-US" sz="2000">
                <a:latin typeface="メイリオ" panose="020B0604030504040204" pitchFamily="50" charset="-128"/>
                <a:ea typeface="メイリオ" panose="020B0604030504040204" pitchFamily="50" charset="-128"/>
              </a:rPr>
              <a:t>そのような中でライブコマースというライブ配信と</a:t>
            </a:r>
            <a:r>
              <a:rPr lang="en-US" altLang="ja-JP" sz="2000">
                <a:latin typeface="メイリオ" panose="020B0604030504040204" pitchFamily="50" charset="-128"/>
                <a:ea typeface="メイリオ" panose="020B0604030504040204" pitchFamily="50" charset="-128"/>
              </a:rPr>
              <a:t>EC</a:t>
            </a:r>
            <a:r>
              <a:rPr lang="ja-JP" altLang="en-US" sz="2000">
                <a:latin typeface="メイリオ" panose="020B0604030504040204" pitchFamily="50" charset="-128"/>
                <a:ea typeface="メイリオ" panose="020B0604030504040204" pitchFamily="50" charset="-128"/>
              </a:rPr>
              <a:t>を合わせた販売手法が注目されている。</a:t>
            </a:r>
            <a:endParaRPr lang="en-US" altLang="ja-JP" sz="2000">
              <a:latin typeface="メイリオ" panose="020B0604030504040204" pitchFamily="50" charset="-128"/>
              <a:ea typeface="メイリオ" panose="020B0604030504040204" pitchFamily="50" charset="-128"/>
            </a:endParaRPr>
          </a:p>
          <a:p>
            <a:pPr marL="0" indent="0">
              <a:lnSpc>
                <a:spcPct val="120000"/>
              </a:lnSpc>
              <a:spcBef>
                <a:spcPts val="0"/>
              </a:spcBef>
              <a:buNone/>
            </a:pPr>
            <a:r>
              <a:rPr lang="ja-JP" altLang="en-US" sz="2000">
                <a:latin typeface="メイリオ" panose="020B0604030504040204" pitchFamily="50" charset="-128"/>
                <a:ea typeface="メイリオ" panose="020B0604030504040204" pitchFamily="50" charset="-128"/>
              </a:rPr>
              <a:t>中国では</a:t>
            </a:r>
            <a:r>
              <a:rPr lang="en-US" altLang="ja-JP" sz="2000">
                <a:latin typeface="メイリオ" panose="020B0604030504040204" pitchFamily="50" charset="-128"/>
                <a:ea typeface="メイリオ" panose="020B0604030504040204" pitchFamily="50" charset="-128"/>
              </a:rPr>
              <a:t>2020</a:t>
            </a:r>
            <a:r>
              <a:rPr lang="ja-JP" altLang="en-US" sz="2000">
                <a:latin typeface="メイリオ" panose="020B0604030504040204" pitchFamily="50" charset="-128"/>
                <a:ea typeface="メイリオ" panose="020B0604030504040204" pitchFamily="50" charset="-128"/>
              </a:rPr>
              <a:t>年</a:t>
            </a:r>
            <a:r>
              <a:rPr lang="en-US" altLang="ja-JP" sz="2000">
                <a:latin typeface="メイリオ" panose="020B0604030504040204" pitchFamily="50" charset="-128"/>
                <a:ea typeface="メイリオ" panose="020B0604030504040204" pitchFamily="50" charset="-128"/>
              </a:rPr>
              <a:t>3</a:t>
            </a:r>
            <a:r>
              <a:rPr lang="ja-JP" altLang="en-US" sz="2000">
                <a:latin typeface="メイリオ" panose="020B0604030504040204" pitchFamily="50" charset="-128"/>
                <a:ea typeface="メイリオ" panose="020B0604030504040204" pitchFamily="50" charset="-128"/>
              </a:rPr>
              <a:t>月にインターネット利用者の約</a:t>
            </a:r>
            <a:r>
              <a:rPr lang="en-US" altLang="ja-JP" sz="2000">
                <a:latin typeface="メイリオ" panose="020B0604030504040204" pitchFamily="50" charset="-128"/>
                <a:ea typeface="メイリオ" panose="020B0604030504040204" pitchFamily="50" charset="-128"/>
              </a:rPr>
              <a:t>3</a:t>
            </a:r>
            <a:r>
              <a:rPr lang="ja-JP" altLang="en-US" sz="2000">
                <a:latin typeface="メイリオ" panose="020B0604030504040204" pitchFamily="50" charset="-128"/>
                <a:ea typeface="メイリオ" panose="020B0604030504040204" pitchFamily="50" charset="-128"/>
              </a:rPr>
              <a:t>割に相当する</a:t>
            </a:r>
            <a:r>
              <a:rPr lang="en-US" altLang="ja-JP" sz="2000">
                <a:latin typeface="メイリオ" panose="020B0604030504040204" pitchFamily="50" charset="-128"/>
                <a:ea typeface="メイリオ" panose="020B0604030504040204" pitchFamily="50" charset="-128"/>
              </a:rPr>
              <a:t>2</a:t>
            </a:r>
            <a:r>
              <a:rPr lang="ja-JP" altLang="en-US" sz="2000">
                <a:latin typeface="メイリオ" panose="020B0604030504040204" pitchFamily="50" charset="-128"/>
                <a:ea typeface="メイリオ" panose="020B0604030504040204" pitchFamily="50" charset="-128"/>
              </a:rPr>
              <a:t>億</a:t>
            </a:r>
            <a:r>
              <a:rPr lang="en-US" altLang="ja-JP" sz="2000">
                <a:latin typeface="メイリオ" panose="020B0604030504040204" pitchFamily="50" charset="-128"/>
                <a:ea typeface="メイリオ" panose="020B0604030504040204" pitchFamily="50" charset="-128"/>
              </a:rPr>
              <a:t>6500</a:t>
            </a:r>
            <a:r>
              <a:rPr lang="ja-JP" altLang="en-US" sz="2000">
                <a:latin typeface="メイリオ" panose="020B0604030504040204" pitchFamily="50" charset="-128"/>
                <a:ea typeface="メイリオ" panose="020B0604030504040204" pitchFamily="50" charset="-128"/>
              </a:rPr>
              <a:t>万人がライブコマースを利用した。日本でもアパレルブランドを中心にライブコマースの活用が行われている。</a:t>
            </a:r>
            <a:endParaRPr lang="en-US" altLang="ja-JP" sz="2000">
              <a:latin typeface="メイリオ" panose="020B0604030504040204" pitchFamily="50" charset="-128"/>
              <a:ea typeface="メイリオ" panose="020B0604030504040204" pitchFamily="50" charset="-128"/>
            </a:endParaRPr>
          </a:p>
          <a:p>
            <a:pPr marL="0" indent="0">
              <a:lnSpc>
                <a:spcPct val="120000"/>
              </a:lnSpc>
              <a:spcBef>
                <a:spcPts val="0"/>
              </a:spcBef>
              <a:buNone/>
            </a:pPr>
            <a:r>
              <a:rPr lang="ja-JP" altLang="en-US" sz="2000">
                <a:latin typeface="メイリオ" panose="020B0604030504040204" pitchFamily="50" charset="-128"/>
                <a:ea typeface="メイリオ" panose="020B0604030504040204" pitchFamily="50" charset="-128"/>
              </a:rPr>
              <a:t>その一方で、撤退するライブコマース・サービスも多い。</a:t>
            </a:r>
            <a:endParaRPr lang="en-US" altLang="ja-JP" sz="2000">
              <a:latin typeface="メイリオ" panose="020B0604030504040204" pitchFamily="50" charset="-128"/>
              <a:ea typeface="メイリオ" panose="020B0604030504040204" pitchFamily="50" charset="-128"/>
            </a:endParaRPr>
          </a:p>
          <a:p>
            <a:pPr marL="0" indent="0">
              <a:lnSpc>
                <a:spcPct val="120000"/>
              </a:lnSpc>
              <a:spcBef>
                <a:spcPts val="0"/>
              </a:spcBef>
              <a:buNone/>
            </a:pPr>
            <a:r>
              <a:rPr lang="ja-JP" altLang="en-US" sz="2000">
                <a:latin typeface="メイリオ" panose="020B0604030504040204" pitchFamily="50" charset="-128"/>
                <a:ea typeface="メイリオ" panose="020B0604030504040204" pitchFamily="50" charset="-128"/>
              </a:rPr>
              <a:t>本研究ではライブコマースが成功する条件について検証する。</a:t>
            </a:r>
          </a:p>
        </p:txBody>
      </p:sp>
      <p:sp>
        <p:nvSpPr>
          <p:cNvPr id="4" name="スライド番号プレースホルダー 3"/>
          <p:cNvSpPr>
            <a:spLocks noGrp="1"/>
          </p:cNvSpPr>
          <p:nvPr>
            <p:ph type="sldNum" sz="quarter" idx="12"/>
          </p:nvPr>
        </p:nvSpPr>
        <p:spPr/>
        <p:txBody>
          <a:bodyPr/>
          <a:lstStyle/>
          <a:p>
            <a:fld id="{9BEE0C86-895A-486D-848D-123B771F4BEB}" type="slidenum">
              <a:rPr kumimoji="1" lang="ja-JP" altLang="en-US" smtClean="0"/>
              <a:t>2</a:t>
            </a:fld>
            <a:endParaRPr kumimoji="1" lang="ja-JP" altLang="en-US"/>
          </a:p>
        </p:txBody>
      </p:sp>
      <p:sp>
        <p:nvSpPr>
          <p:cNvPr id="5" name="タイトル 1"/>
          <p:cNvSpPr txBox="1">
            <a:spLocks/>
          </p:cNvSpPr>
          <p:nvPr/>
        </p:nvSpPr>
        <p:spPr>
          <a:xfrm>
            <a:off x="571500" y="351692"/>
            <a:ext cx="11620500" cy="1679331"/>
          </a:xfrm>
          <a:prstGeom prst="rect">
            <a:avLst/>
          </a:prstGeom>
        </p:spPr>
        <p:txBody>
          <a:bodyPr vert="horz" lIns="108000" tIns="108000" rIns="108000" bIns="10800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a:latin typeface="メイリオ" panose="020B0604030504040204" pitchFamily="50" charset="-128"/>
                <a:ea typeface="メイリオ" panose="020B0604030504040204" pitchFamily="50" charset="-128"/>
              </a:rPr>
              <a:t>研究概要</a:t>
            </a:r>
            <a:r>
              <a:rPr lang="ja-JP" altLang="en-US" b="1">
                <a:latin typeface="メイリオ" panose="020B0604030504040204" pitchFamily="50" charset="-128"/>
                <a:ea typeface="メイリオ" panose="020B0604030504040204" pitchFamily="50" charset="-128"/>
              </a:rPr>
              <a:t/>
            </a:r>
            <a:br>
              <a:rPr lang="ja-JP" altLang="en-US" b="1">
                <a:latin typeface="メイリオ" panose="020B0604030504040204" pitchFamily="50" charset="-128"/>
                <a:ea typeface="メイリオ" panose="020B0604030504040204" pitchFamily="50" charset="-128"/>
              </a:rPr>
            </a:br>
            <a:endParaRPr lang="ja-JP" altLang="en-US" b="1">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37652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BC1E20D-338E-1746-B3D9-958F79A1D720}"/>
              </a:ext>
            </a:extLst>
          </p:cNvPr>
          <p:cNvSpPr txBox="1"/>
          <p:nvPr/>
        </p:nvSpPr>
        <p:spPr>
          <a:xfrm>
            <a:off x="1334813" y="609600"/>
            <a:ext cx="2522483" cy="523220"/>
          </a:xfrm>
          <a:prstGeom prst="rect">
            <a:avLst/>
          </a:prstGeom>
          <a:noFill/>
        </p:spPr>
        <p:txBody>
          <a:bodyPr wrap="square" rtlCol="0">
            <a:spAutoFit/>
          </a:bodyPr>
          <a:lstStyle/>
          <a:p>
            <a:r>
              <a:rPr kumimoji="1" lang="ja-JP" altLang="en-US" sz="2800" b="1">
                <a:latin typeface="Toppan Bunkyu Midashi Gothic Ex" panose="020B0900000000000000" pitchFamily="34" charset="-128"/>
                <a:ea typeface="Toppan Bunkyu Midashi Gothic Ex" panose="020B0900000000000000" pitchFamily="34" charset="-128"/>
              </a:rPr>
              <a:t>仮説導出</a:t>
            </a:r>
            <a:r>
              <a:rPr lang="ja-JP" altLang="en-US" sz="2800" b="1">
                <a:latin typeface="Toppan Bunkyu Midashi Gothic Ex" panose="020B0900000000000000" pitchFamily="34" charset="-128"/>
                <a:ea typeface="Toppan Bunkyu Midashi Gothic Ex" panose="020B0900000000000000" pitchFamily="34" charset="-128"/>
              </a:rPr>
              <a:t>①</a:t>
            </a:r>
            <a:endParaRPr kumimoji="1" lang="ja-JP" altLang="en-US" sz="2800" b="1">
              <a:latin typeface="Toppan Bunkyu Midashi Gothic Ex" panose="020B0900000000000000" pitchFamily="34" charset="-128"/>
              <a:ea typeface="Toppan Bunkyu Midashi Gothic Ex" panose="020B0900000000000000" pitchFamily="34" charset="-128"/>
            </a:endParaRPr>
          </a:p>
        </p:txBody>
      </p:sp>
      <p:sp>
        <p:nvSpPr>
          <p:cNvPr id="3" name="テキスト ボックス 2">
            <a:extLst>
              <a:ext uri="{FF2B5EF4-FFF2-40B4-BE49-F238E27FC236}">
                <a16:creationId xmlns:a16="http://schemas.microsoft.com/office/drawing/2014/main" id="{FEAF1DB2-F8F0-5D41-8834-2A11A8F90BF2}"/>
              </a:ext>
            </a:extLst>
          </p:cNvPr>
          <p:cNvSpPr txBox="1"/>
          <p:nvPr/>
        </p:nvSpPr>
        <p:spPr>
          <a:xfrm>
            <a:off x="4933070" y="1339386"/>
            <a:ext cx="3495049" cy="461665"/>
          </a:xfrm>
          <a:prstGeom prst="rect">
            <a:avLst/>
          </a:prstGeom>
          <a:noFill/>
        </p:spPr>
        <p:txBody>
          <a:bodyPr wrap="square" rtlCol="0">
            <a:spAutoFit/>
          </a:bodyPr>
          <a:lstStyle/>
          <a:p>
            <a:r>
              <a:rPr kumimoji="1" lang="ja-JP" altLang="en-US" sz="2400"/>
              <a:t>成功事例</a:t>
            </a:r>
          </a:p>
        </p:txBody>
      </p:sp>
      <p:pic>
        <p:nvPicPr>
          <p:cNvPr id="10" name="図 9">
            <a:extLst>
              <a:ext uri="{FF2B5EF4-FFF2-40B4-BE49-F238E27FC236}">
                <a16:creationId xmlns:a16="http://schemas.microsoft.com/office/drawing/2014/main" id="{1B6F6F4B-25AA-FF43-8C16-633D2613C948}"/>
              </a:ext>
            </a:extLst>
          </p:cNvPr>
          <p:cNvPicPr>
            <a:picLocks noChangeAspect="1"/>
          </p:cNvPicPr>
          <p:nvPr/>
        </p:nvPicPr>
        <p:blipFill>
          <a:blip r:embed="rId2"/>
          <a:stretch>
            <a:fillRect/>
          </a:stretch>
        </p:blipFill>
        <p:spPr>
          <a:xfrm>
            <a:off x="1757074" y="1339386"/>
            <a:ext cx="1319530" cy="1319530"/>
          </a:xfrm>
          <a:prstGeom prst="rect">
            <a:avLst/>
          </a:prstGeom>
        </p:spPr>
      </p:pic>
      <p:pic>
        <p:nvPicPr>
          <p:cNvPr id="12" name="図 11">
            <a:extLst>
              <a:ext uri="{FF2B5EF4-FFF2-40B4-BE49-F238E27FC236}">
                <a16:creationId xmlns:a16="http://schemas.microsoft.com/office/drawing/2014/main" id="{CAB87319-2635-2947-A6DE-0D833D2115E7}"/>
              </a:ext>
            </a:extLst>
          </p:cNvPr>
          <p:cNvPicPr>
            <a:picLocks noChangeAspect="1"/>
          </p:cNvPicPr>
          <p:nvPr/>
        </p:nvPicPr>
        <p:blipFill>
          <a:blip r:embed="rId3"/>
          <a:stretch>
            <a:fillRect/>
          </a:stretch>
        </p:blipFill>
        <p:spPr>
          <a:xfrm>
            <a:off x="3290567" y="1339386"/>
            <a:ext cx="1319530" cy="1319530"/>
          </a:xfrm>
          <a:prstGeom prst="rect">
            <a:avLst/>
          </a:prstGeom>
        </p:spPr>
      </p:pic>
      <p:pic>
        <p:nvPicPr>
          <p:cNvPr id="14" name="図 13">
            <a:extLst>
              <a:ext uri="{FF2B5EF4-FFF2-40B4-BE49-F238E27FC236}">
                <a16:creationId xmlns:a16="http://schemas.microsoft.com/office/drawing/2014/main" id="{D5AF01B6-18DD-204C-8D23-A1638EE83F76}"/>
              </a:ext>
            </a:extLst>
          </p:cNvPr>
          <p:cNvPicPr>
            <a:picLocks noChangeAspect="1"/>
          </p:cNvPicPr>
          <p:nvPr/>
        </p:nvPicPr>
        <p:blipFill>
          <a:blip r:embed="rId4"/>
          <a:stretch>
            <a:fillRect/>
          </a:stretch>
        </p:blipFill>
        <p:spPr>
          <a:xfrm>
            <a:off x="1887118" y="2796432"/>
            <a:ext cx="1059442" cy="1059442"/>
          </a:xfrm>
          <a:prstGeom prst="rect">
            <a:avLst/>
          </a:prstGeom>
        </p:spPr>
      </p:pic>
      <p:pic>
        <p:nvPicPr>
          <p:cNvPr id="16" name="図 15">
            <a:extLst>
              <a:ext uri="{FF2B5EF4-FFF2-40B4-BE49-F238E27FC236}">
                <a16:creationId xmlns:a16="http://schemas.microsoft.com/office/drawing/2014/main" id="{FB9AC64E-6C34-DF4A-83EF-01F85CD8BACC}"/>
              </a:ext>
            </a:extLst>
          </p:cNvPr>
          <p:cNvPicPr>
            <a:picLocks noChangeAspect="1"/>
          </p:cNvPicPr>
          <p:nvPr/>
        </p:nvPicPr>
        <p:blipFill>
          <a:blip r:embed="rId5"/>
          <a:stretch>
            <a:fillRect/>
          </a:stretch>
        </p:blipFill>
        <p:spPr>
          <a:xfrm>
            <a:off x="3301783" y="2658916"/>
            <a:ext cx="1056640" cy="1056640"/>
          </a:xfrm>
          <a:prstGeom prst="rect">
            <a:avLst/>
          </a:prstGeom>
        </p:spPr>
      </p:pic>
      <p:sp>
        <p:nvSpPr>
          <p:cNvPr id="4" name="右矢印 3"/>
          <p:cNvSpPr/>
          <p:nvPr/>
        </p:nvSpPr>
        <p:spPr>
          <a:xfrm>
            <a:off x="4766433" y="1673213"/>
            <a:ext cx="2674598" cy="16529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8005027" y="2211657"/>
            <a:ext cx="2674597" cy="584775"/>
          </a:xfrm>
          <a:prstGeom prst="rect">
            <a:avLst/>
          </a:prstGeom>
          <a:noFill/>
        </p:spPr>
        <p:txBody>
          <a:bodyPr wrap="square" rtlCol="0">
            <a:spAutoFit/>
          </a:bodyPr>
          <a:lstStyle/>
          <a:p>
            <a:r>
              <a:rPr kumimoji="1" lang="ja-JP" altLang="en-US" sz="3200" b="1"/>
              <a:t>有名ブランド</a:t>
            </a:r>
          </a:p>
        </p:txBody>
      </p:sp>
      <p:sp>
        <p:nvSpPr>
          <p:cNvPr id="6" name="テキスト ボックス 5">
            <a:extLst>
              <a:ext uri="{FF2B5EF4-FFF2-40B4-BE49-F238E27FC236}">
                <a16:creationId xmlns:a16="http://schemas.microsoft.com/office/drawing/2014/main" id="{804B5F68-0709-E040-922F-AFF9E00F5D05}"/>
              </a:ext>
            </a:extLst>
          </p:cNvPr>
          <p:cNvSpPr txBox="1"/>
          <p:nvPr/>
        </p:nvSpPr>
        <p:spPr>
          <a:xfrm>
            <a:off x="1615573" y="4757745"/>
            <a:ext cx="8960853" cy="854084"/>
          </a:xfrm>
          <a:prstGeom prst="rect">
            <a:avLst/>
          </a:prstGeom>
          <a:noFill/>
        </p:spPr>
        <p:txBody>
          <a:bodyPr wrap="square" rtlCol="0">
            <a:spAutoFit/>
          </a:bodyPr>
          <a:lstStyle/>
          <a:p>
            <a:pPr algn="l"/>
            <a:r>
              <a:rPr lang="ja-JP" altLang="en-US" sz="2400" b="1"/>
              <a:t>より多くの顧客に認知されていて、ブランドのイメージが確立している有名ブランドはライブコマースで成功している</a:t>
            </a:r>
          </a:p>
        </p:txBody>
      </p:sp>
      <p:sp>
        <p:nvSpPr>
          <p:cNvPr id="7" name="フレーム 6">
            <a:extLst>
              <a:ext uri="{FF2B5EF4-FFF2-40B4-BE49-F238E27FC236}">
                <a16:creationId xmlns:a16="http://schemas.microsoft.com/office/drawing/2014/main" id="{46BA5390-70FB-094A-B095-D20A9B54746B}"/>
              </a:ext>
            </a:extLst>
          </p:cNvPr>
          <p:cNvSpPr/>
          <p:nvPr/>
        </p:nvSpPr>
        <p:spPr>
          <a:xfrm>
            <a:off x="1334812" y="4270387"/>
            <a:ext cx="9460187" cy="18288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5" name="スライド番号プレースホルダー 4"/>
          <p:cNvSpPr>
            <a:spLocks noGrp="1"/>
          </p:cNvSpPr>
          <p:nvPr>
            <p:ph type="sldNum" sz="quarter" idx="12"/>
          </p:nvPr>
        </p:nvSpPr>
        <p:spPr/>
        <p:txBody>
          <a:bodyPr/>
          <a:lstStyle/>
          <a:p>
            <a:fld id="{9BEE0C86-895A-486D-848D-123B771F4BEB}" type="slidenum">
              <a:rPr kumimoji="1" lang="ja-JP" altLang="en-US" smtClean="0"/>
              <a:t>20</a:t>
            </a:fld>
            <a:endParaRPr kumimoji="1" lang="ja-JP" altLang="en-US"/>
          </a:p>
        </p:txBody>
      </p:sp>
    </p:spTree>
    <p:extLst>
      <p:ext uri="{BB962C8B-B14F-4D97-AF65-F5344CB8AC3E}">
        <p14:creationId xmlns:p14="http://schemas.microsoft.com/office/powerpoint/2010/main" val="387639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BC1E20D-338E-1746-B3D9-958F79A1D720}"/>
              </a:ext>
            </a:extLst>
          </p:cNvPr>
          <p:cNvSpPr txBox="1"/>
          <p:nvPr/>
        </p:nvSpPr>
        <p:spPr>
          <a:xfrm>
            <a:off x="1334813" y="609600"/>
            <a:ext cx="2522483" cy="523220"/>
          </a:xfrm>
          <a:prstGeom prst="rect">
            <a:avLst/>
          </a:prstGeom>
          <a:noFill/>
        </p:spPr>
        <p:txBody>
          <a:bodyPr wrap="square" rtlCol="0">
            <a:spAutoFit/>
          </a:bodyPr>
          <a:lstStyle/>
          <a:p>
            <a:r>
              <a:rPr kumimoji="1" lang="ja-JP" altLang="en-US" sz="2800" b="1">
                <a:latin typeface="Toppan Bunkyu Midashi Gothic Ex" panose="020B0900000000000000" pitchFamily="34" charset="-128"/>
                <a:ea typeface="Toppan Bunkyu Midashi Gothic Ex" panose="020B0900000000000000" pitchFamily="34" charset="-128"/>
              </a:rPr>
              <a:t>仮説導出</a:t>
            </a:r>
            <a:r>
              <a:rPr lang="ja-JP" altLang="en-US" sz="2800" b="1">
                <a:latin typeface="Toppan Bunkyu Midashi Gothic Ex" panose="020B0900000000000000" pitchFamily="34" charset="-128"/>
                <a:ea typeface="Toppan Bunkyu Midashi Gothic Ex" panose="020B0900000000000000" pitchFamily="34" charset="-128"/>
              </a:rPr>
              <a:t>①</a:t>
            </a:r>
            <a:endParaRPr kumimoji="1" lang="ja-JP" altLang="en-US" sz="2800" b="1">
              <a:latin typeface="Toppan Bunkyu Midashi Gothic Ex" panose="020B0900000000000000" pitchFamily="34" charset="-128"/>
              <a:ea typeface="Toppan Bunkyu Midashi Gothic Ex" panose="020B0900000000000000" pitchFamily="34" charset="-128"/>
            </a:endParaRPr>
          </a:p>
        </p:txBody>
      </p:sp>
      <p:sp>
        <p:nvSpPr>
          <p:cNvPr id="3" name="テキスト ボックス 2">
            <a:extLst>
              <a:ext uri="{FF2B5EF4-FFF2-40B4-BE49-F238E27FC236}">
                <a16:creationId xmlns:a16="http://schemas.microsoft.com/office/drawing/2014/main" id="{FEAF1DB2-F8F0-5D41-8834-2A11A8F90BF2}"/>
              </a:ext>
            </a:extLst>
          </p:cNvPr>
          <p:cNvSpPr txBox="1"/>
          <p:nvPr/>
        </p:nvSpPr>
        <p:spPr>
          <a:xfrm>
            <a:off x="5235452" y="1217946"/>
            <a:ext cx="1568120" cy="461665"/>
          </a:xfrm>
          <a:prstGeom prst="rect">
            <a:avLst/>
          </a:prstGeom>
          <a:noFill/>
        </p:spPr>
        <p:txBody>
          <a:bodyPr wrap="square" rtlCol="0">
            <a:spAutoFit/>
          </a:bodyPr>
          <a:lstStyle/>
          <a:p>
            <a:r>
              <a:rPr lang="ja-JP" altLang="en-US" sz="2400"/>
              <a:t>失敗</a:t>
            </a:r>
            <a:r>
              <a:rPr kumimoji="1" lang="ja-JP" altLang="en-US" sz="2400"/>
              <a:t>事例</a:t>
            </a:r>
          </a:p>
        </p:txBody>
      </p:sp>
      <p:sp>
        <p:nvSpPr>
          <p:cNvPr id="4" name="右矢印 3"/>
          <p:cNvSpPr/>
          <p:nvPr/>
        </p:nvSpPr>
        <p:spPr>
          <a:xfrm>
            <a:off x="4766433" y="1673213"/>
            <a:ext cx="2674598" cy="16529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804B5F68-0709-E040-922F-AFF9E00F5D05}"/>
              </a:ext>
            </a:extLst>
          </p:cNvPr>
          <p:cNvSpPr txBox="1"/>
          <p:nvPr/>
        </p:nvSpPr>
        <p:spPr>
          <a:xfrm>
            <a:off x="1702834" y="4655798"/>
            <a:ext cx="8786332" cy="1200329"/>
          </a:xfrm>
          <a:prstGeom prst="rect">
            <a:avLst/>
          </a:prstGeom>
          <a:noFill/>
        </p:spPr>
        <p:txBody>
          <a:bodyPr wrap="square" rtlCol="0">
            <a:spAutoFit/>
          </a:bodyPr>
          <a:lstStyle/>
          <a:p>
            <a:pPr algn="l"/>
            <a:r>
              <a:rPr lang="ja-JP" altLang="en-US" sz="2400" b="1"/>
              <a:t>あまり多くの人に知られておらず、どのような商品を販売しているかを知られていないブランドはライブコマースでは成功しづらい</a:t>
            </a:r>
          </a:p>
        </p:txBody>
      </p:sp>
      <p:sp>
        <p:nvSpPr>
          <p:cNvPr id="7" name="フレーム 6">
            <a:extLst>
              <a:ext uri="{FF2B5EF4-FFF2-40B4-BE49-F238E27FC236}">
                <a16:creationId xmlns:a16="http://schemas.microsoft.com/office/drawing/2014/main" id="{46BA5390-70FB-094A-B095-D20A9B54746B}"/>
              </a:ext>
            </a:extLst>
          </p:cNvPr>
          <p:cNvSpPr/>
          <p:nvPr/>
        </p:nvSpPr>
        <p:spPr>
          <a:xfrm>
            <a:off x="1334812" y="4270387"/>
            <a:ext cx="9460187" cy="18288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pic>
        <p:nvPicPr>
          <p:cNvPr id="5" name="図 6">
            <a:extLst>
              <a:ext uri="{FF2B5EF4-FFF2-40B4-BE49-F238E27FC236}">
                <a16:creationId xmlns:a16="http://schemas.microsoft.com/office/drawing/2014/main" id="{ED29C39C-7990-264F-BAF3-53056A90CA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5644" y="1984427"/>
            <a:ext cx="1560448" cy="1444573"/>
          </a:xfrm>
          <a:prstGeom prst="rect">
            <a:avLst/>
          </a:prstGeom>
        </p:spPr>
      </p:pic>
      <p:pic>
        <p:nvPicPr>
          <p:cNvPr id="8" name="図 7">
            <a:extLst>
              <a:ext uri="{FF2B5EF4-FFF2-40B4-BE49-F238E27FC236}">
                <a16:creationId xmlns:a16="http://schemas.microsoft.com/office/drawing/2014/main" id="{0B636D53-7171-9548-BB20-4A1AD9E354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9121" y="1868552"/>
            <a:ext cx="1560448" cy="1560448"/>
          </a:xfrm>
          <a:prstGeom prst="rect">
            <a:avLst/>
          </a:prstGeom>
        </p:spPr>
      </p:pic>
      <p:sp>
        <p:nvSpPr>
          <p:cNvPr id="11" name="テキスト ボックス 10">
            <a:extLst>
              <a:ext uri="{FF2B5EF4-FFF2-40B4-BE49-F238E27FC236}">
                <a16:creationId xmlns:a16="http://schemas.microsoft.com/office/drawing/2014/main" id="{FEF1A33F-5221-AF4F-9740-5BDB031B2A9B}"/>
              </a:ext>
            </a:extLst>
          </p:cNvPr>
          <p:cNvSpPr txBox="1"/>
          <p:nvPr/>
        </p:nvSpPr>
        <p:spPr>
          <a:xfrm>
            <a:off x="7647896" y="2207296"/>
            <a:ext cx="3887938" cy="584775"/>
          </a:xfrm>
          <a:prstGeom prst="rect">
            <a:avLst/>
          </a:prstGeom>
          <a:noFill/>
        </p:spPr>
        <p:txBody>
          <a:bodyPr wrap="square" rtlCol="0">
            <a:spAutoFit/>
          </a:bodyPr>
          <a:lstStyle/>
          <a:p>
            <a:pPr algn="l"/>
            <a:r>
              <a:rPr lang="ja-JP" altLang="en-US" sz="3200" b="1"/>
              <a:t>個人のハンドメイド</a:t>
            </a:r>
          </a:p>
        </p:txBody>
      </p:sp>
      <p:sp>
        <p:nvSpPr>
          <p:cNvPr id="9" name="スライド番号プレースホルダー 8"/>
          <p:cNvSpPr>
            <a:spLocks noGrp="1"/>
          </p:cNvSpPr>
          <p:nvPr>
            <p:ph type="sldNum" sz="quarter" idx="12"/>
          </p:nvPr>
        </p:nvSpPr>
        <p:spPr/>
        <p:txBody>
          <a:bodyPr/>
          <a:lstStyle/>
          <a:p>
            <a:fld id="{9BEE0C86-895A-486D-848D-123B771F4BEB}" type="slidenum">
              <a:rPr kumimoji="1" lang="ja-JP" altLang="en-US" smtClean="0"/>
              <a:t>21</a:t>
            </a:fld>
            <a:endParaRPr kumimoji="1" lang="ja-JP" altLang="en-US"/>
          </a:p>
        </p:txBody>
      </p:sp>
    </p:spTree>
    <p:extLst>
      <p:ext uri="{BB962C8B-B14F-4D97-AF65-F5344CB8AC3E}">
        <p14:creationId xmlns:p14="http://schemas.microsoft.com/office/powerpoint/2010/main" val="2049531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B5735AE-32F4-234F-AF7B-8C5A842882E8}"/>
              </a:ext>
            </a:extLst>
          </p:cNvPr>
          <p:cNvSpPr>
            <a:spLocks noGrp="1"/>
          </p:cNvSpPr>
          <p:nvPr>
            <p:ph type="sldNum" sz="quarter" idx="12"/>
          </p:nvPr>
        </p:nvSpPr>
        <p:spPr/>
        <p:txBody>
          <a:bodyPr/>
          <a:lstStyle/>
          <a:p>
            <a:fld id="{9BEE0C86-895A-486D-848D-123B771F4BEB}" type="slidenum">
              <a:rPr kumimoji="1" lang="ja-JP" altLang="en-US" smtClean="0"/>
              <a:t>22</a:t>
            </a:fld>
            <a:endParaRPr kumimoji="1" lang="ja-JP" altLang="en-US"/>
          </a:p>
        </p:txBody>
      </p:sp>
      <p:sp>
        <p:nvSpPr>
          <p:cNvPr id="4" name="テキスト ボックス 3">
            <a:extLst>
              <a:ext uri="{FF2B5EF4-FFF2-40B4-BE49-F238E27FC236}">
                <a16:creationId xmlns:a16="http://schemas.microsoft.com/office/drawing/2014/main" id="{0C4FE8FC-A539-DE4B-9C40-75E426A3D213}"/>
              </a:ext>
            </a:extLst>
          </p:cNvPr>
          <p:cNvSpPr txBox="1"/>
          <p:nvPr/>
        </p:nvSpPr>
        <p:spPr>
          <a:xfrm>
            <a:off x="1334813" y="609600"/>
            <a:ext cx="2522483" cy="523220"/>
          </a:xfrm>
          <a:prstGeom prst="rect">
            <a:avLst/>
          </a:prstGeom>
          <a:noFill/>
        </p:spPr>
        <p:txBody>
          <a:bodyPr wrap="square" rtlCol="0">
            <a:spAutoFit/>
          </a:bodyPr>
          <a:lstStyle/>
          <a:p>
            <a:r>
              <a:rPr kumimoji="1" lang="ja-JP" altLang="en-US" sz="2800" b="1">
                <a:latin typeface="Toppan Bunkyu Midashi Gothic Ex" panose="020B0900000000000000" pitchFamily="34" charset="-128"/>
                <a:ea typeface="Toppan Bunkyu Midashi Gothic Ex" panose="020B0900000000000000" pitchFamily="34" charset="-128"/>
              </a:rPr>
              <a:t>仮説導出</a:t>
            </a:r>
            <a:r>
              <a:rPr lang="ja-JP" altLang="en-US" sz="2800" b="1">
                <a:latin typeface="Toppan Bunkyu Midashi Gothic Ex" panose="020B0900000000000000" pitchFamily="34" charset="-128"/>
                <a:ea typeface="Toppan Bunkyu Midashi Gothic Ex" panose="020B0900000000000000" pitchFamily="34" charset="-128"/>
              </a:rPr>
              <a:t>①</a:t>
            </a:r>
            <a:endParaRPr kumimoji="1" lang="ja-JP" altLang="en-US" sz="2800" b="1">
              <a:latin typeface="Toppan Bunkyu Midashi Gothic Ex" panose="020B0900000000000000" pitchFamily="34" charset="-128"/>
              <a:ea typeface="Toppan Bunkyu Midashi Gothic Ex" panose="020B0900000000000000" pitchFamily="34" charset="-128"/>
            </a:endParaRPr>
          </a:p>
        </p:txBody>
      </p:sp>
      <p:sp>
        <p:nvSpPr>
          <p:cNvPr id="5" name="テキスト ボックス 4">
            <a:extLst>
              <a:ext uri="{FF2B5EF4-FFF2-40B4-BE49-F238E27FC236}">
                <a16:creationId xmlns:a16="http://schemas.microsoft.com/office/drawing/2014/main" id="{436502AB-5652-2941-BDA5-E5A85C26564D}"/>
              </a:ext>
            </a:extLst>
          </p:cNvPr>
          <p:cNvSpPr txBox="1"/>
          <p:nvPr/>
        </p:nvSpPr>
        <p:spPr>
          <a:xfrm>
            <a:off x="10651671" y="-43190"/>
            <a:ext cx="1828800" cy="1828800"/>
          </a:xfrm>
          <a:prstGeom prst="rect">
            <a:avLst/>
          </a:prstGeom>
          <a:noFill/>
        </p:spPr>
        <p:txBody>
          <a:bodyPr wrap="square" rtlCol="0">
            <a:spAutoFit/>
          </a:bodyPr>
          <a:lstStyle/>
          <a:p>
            <a:pPr algn="l"/>
            <a:endParaRPr lang="ja-JP" altLang="en-US"/>
          </a:p>
        </p:txBody>
      </p:sp>
      <p:sp>
        <p:nvSpPr>
          <p:cNvPr id="3" name="テキスト ボックス 2">
            <a:extLst>
              <a:ext uri="{FF2B5EF4-FFF2-40B4-BE49-F238E27FC236}">
                <a16:creationId xmlns:a16="http://schemas.microsoft.com/office/drawing/2014/main" id="{53CD23E0-9185-CE4B-8781-127AD143C8CE}"/>
              </a:ext>
            </a:extLst>
          </p:cNvPr>
          <p:cNvSpPr txBox="1"/>
          <p:nvPr/>
        </p:nvSpPr>
        <p:spPr>
          <a:xfrm>
            <a:off x="1334813" y="1554777"/>
            <a:ext cx="9728804" cy="461665"/>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態度的ロイヤルティの先行要因の一つに</a:t>
            </a:r>
            <a:r>
              <a:rPr lang="ja-JP" altLang="en-US" sz="2400" b="1" dirty="0" smtClean="0">
                <a:latin typeface="メイリオ" panose="020B0604030504040204" pitchFamily="50" charset="-128"/>
                <a:ea typeface="メイリオ" panose="020B0604030504040204" pitchFamily="50" charset="-128"/>
              </a:rPr>
              <a:t>自己</a:t>
            </a:r>
            <a:r>
              <a:rPr lang="ja-JP" altLang="en-US" sz="2400" b="1" dirty="0">
                <a:latin typeface="メイリオ" panose="020B0604030504040204" pitchFamily="50" charset="-128"/>
                <a:ea typeface="メイリオ" panose="020B0604030504040204" pitchFamily="50" charset="-128"/>
              </a:rPr>
              <a:t>・</a:t>
            </a:r>
            <a:r>
              <a:rPr lang="ja-JP" altLang="en-US" sz="2400" b="1" dirty="0" smtClean="0">
                <a:latin typeface="メイリオ" panose="020B0604030504040204" pitchFamily="50" charset="-128"/>
                <a:ea typeface="メイリオ" panose="020B0604030504040204" pitchFamily="50" charset="-128"/>
              </a:rPr>
              <a:t>ブランド</a:t>
            </a:r>
            <a:r>
              <a:rPr lang="ja-JP" altLang="en-US" sz="2400" b="1" dirty="0">
                <a:latin typeface="メイリオ" panose="020B0604030504040204" pitchFamily="50" charset="-128"/>
                <a:ea typeface="メイリオ" panose="020B0604030504040204" pitchFamily="50" charset="-128"/>
              </a:rPr>
              <a:t>連結性</a:t>
            </a:r>
            <a:r>
              <a:rPr lang="ja-JP" altLang="en-US" sz="2400" dirty="0">
                <a:latin typeface="メイリオ" panose="020B0604030504040204" pitchFamily="50" charset="-128"/>
                <a:ea typeface="メイリオ" panose="020B0604030504040204" pitchFamily="50" charset="-128"/>
              </a:rPr>
              <a:t>がある</a:t>
            </a:r>
          </a:p>
        </p:txBody>
      </p:sp>
      <p:sp>
        <p:nvSpPr>
          <p:cNvPr id="17" name="矢印: 下 16">
            <a:extLst>
              <a:ext uri="{FF2B5EF4-FFF2-40B4-BE49-F238E27FC236}">
                <a16:creationId xmlns:a16="http://schemas.microsoft.com/office/drawing/2014/main" id="{B5B112FB-6E0B-BF40-9610-44969A487223}"/>
              </a:ext>
            </a:extLst>
          </p:cNvPr>
          <p:cNvSpPr/>
          <p:nvPr/>
        </p:nvSpPr>
        <p:spPr>
          <a:xfrm>
            <a:off x="4277522" y="2707876"/>
            <a:ext cx="3636955" cy="11548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8" name="テキスト ボックス 17">
            <a:extLst>
              <a:ext uri="{FF2B5EF4-FFF2-40B4-BE49-F238E27FC236}">
                <a16:creationId xmlns:a16="http://schemas.microsoft.com/office/drawing/2014/main" id="{2F8EE815-ABA1-7840-A3F3-E373CCBE28DB}"/>
              </a:ext>
            </a:extLst>
          </p:cNvPr>
          <p:cNvSpPr txBox="1"/>
          <p:nvPr/>
        </p:nvSpPr>
        <p:spPr>
          <a:xfrm>
            <a:off x="1268543" y="4396478"/>
            <a:ext cx="9728804" cy="1200329"/>
          </a:xfrm>
          <a:prstGeom prst="rect">
            <a:avLst/>
          </a:prstGeom>
          <a:noFill/>
        </p:spPr>
        <p:txBody>
          <a:bodyPr wrap="square" rtlCol="0">
            <a:spAutoFit/>
          </a:bodyPr>
          <a:lstStyle/>
          <a:p>
            <a:pPr algn="l"/>
            <a:r>
              <a:rPr lang="ja-JP" altLang="en-US" sz="2400" b="1"/>
              <a:t>多くの人に認知され、イメージが確立されているブランド</a:t>
            </a:r>
            <a:r>
              <a:rPr lang="ja-JP" altLang="en-US" sz="2400"/>
              <a:t>は、顧客の態度的ロイヤルティが高く、より多くの人にライブ配信を見てもらえるのではないか</a:t>
            </a:r>
          </a:p>
        </p:txBody>
      </p:sp>
      <p:sp>
        <p:nvSpPr>
          <p:cNvPr id="19" name="フレーム 18">
            <a:extLst>
              <a:ext uri="{FF2B5EF4-FFF2-40B4-BE49-F238E27FC236}">
                <a16:creationId xmlns:a16="http://schemas.microsoft.com/office/drawing/2014/main" id="{F99DF7D2-8B25-B040-96D6-BE2DC028DD3B}"/>
              </a:ext>
            </a:extLst>
          </p:cNvPr>
          <p:cNvSpPr/>
          <p:nvPr/>
        </p:nvSpPr>
        <p:spPr>
          <a:xfrm>
            <a:off x="997858" y="4119188"/>
            <a:ext cx="10065760" cy="18288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Tree>
    <p:extLst>
      <p:ext uri="{BB962C8B-B14F-4D97-AF65-F5344CB8AC3E}">
        <p14:creationId xmlns:p14="http://schemas.microsoft.com/office/powerpoint/2010/main" val="3138144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FB3B0FF-3EB2-B940-8757-85BD6ECA9CEB}"/>
              </a:ext>
            </a:extLst>
          </p:cNvPr>
          <p:cNvSpPr txBox="1"/>
          <p:nvPr/>
        </p:nvSpPr>
        <p:spPr>
          <a:xfrm>
            <a:off x="1334815" y="609600"/>
            <a:ext cx="1261884" cy="523220"/>
          </a:xfrm>
          <a:prstGeom prst="rect">
            <a:avLst/>
          </a:prstGeom>
          <a:noFill/>
        </p:spPr>
        <p:txBody>
          <a:bodyPr wrap="none" rtlCol="0">
            <a:spAutoFit/>
          </a:bodyPr>
          <a:lstStyle/>
          <a:p>
            <a:r>
              <a:rPr kumimoji="1" lang="ja-JP" altLang="en-US" sz="2800" b="1">
                <a:latin typeface="Toppan Bunkyu Midashi Gothic Ex" panose="020B0900000000000000" pitchFamily="34" charset="-128"/>
                <a:ea typeface="Toppan Bunkyu Midashi Gothic Ex" panose="020B0900000000000000" pitchFamily="34" charset="-128"/>
              </a:rPr>
              <a:t>仮説①</a:t>
            </a:r>
          </a:p>
        </p:txBody>
      </p:sp>
      <p:sp>
        <p:nvSpPr>
          <p:cNvPr id="3" name="テキスト ボックス 2">
            <a:extLst>
              <a:ext uri="{FF2B5EF4-FFF2-40B4-BE49-F238E27FC236}">
                <a16:creationId xmlns:a16="http://schemas.microsoft.com/office/drawing/2014/main" id="{B4903F0E-6DBB-B645-94A1-7070F05531B4}"/>
              </a:ext>
            </a:extLst>
          </p:cNvPr>
          <p:cNvSpPr txBox="1"/>
          <p:nvPr/>
        </p:nvSpPr>
        <p:spPr>
          <a:xfrm>
            <a:off x="1965757" y="2575032"/>
            <a:ext cx="7987862" cy="1323439"/>
          </a:xfrm>
          <a:prstGeom prst="rect">
            <a:avLst/>
          </a:prstGeom>
          <a:noFill/>
        </p:spPr>
        <p:txBody>
          <a:bodyPr wrap="square" rtlCol="0">
            <a:spAutoFit/>
          </a:bodyPr>
          <a:lstStyle/>
          <a:p>
            <a:r>
              <a:rPr kumimoji="1" lang="ja-JP" altLang="en-US" sz="4000" b="1"/>
              <a:t>ライブコマースはロイヤルティの</a:t>
            </a:r>
            <a:endParaRPr kumimoji="1" lang="en-US" altLang="ja-JP" sz="4000" b="1"/>
          </a:p>
          <a:p>
            <a:r>
              <a:rPr lang="ja-JP" altLang="en-US" sz="4000" b="1"/>
              <a:t>高い人でないと見てくれない</a:t>
            </a:r>
            <a:endParaRPr kumimoji="1" lang="ja-JP" altLang="en-US" sz="4000" b="1"/>
          </a:p>
        </p:txBody>
      </p:sp>
      <p:sp>
        <p:nvSpPr>
          <p:cNvPr id="4" name="フレーム 3">
            <a:extLst>
              <a:ext uri="{FF2B5EF4-FFF2-40B4-BE49-F238E27FC236}">
                <a16:creationId xmlns:a16="http://schemas.microsoft.com/office/drawing/2014/main" id="{1ACB5869-0E10-2546-ADD5-AE8E54913C0C}"/>
              </a:ext>
            </a:extLst>
          </p:cNvPr>
          <p:cNvSpPr/>
          <p:nvPr/>
        </p:nvSpPr>
        <p:spPr>
          <a:xfrm>
            <a:off x="1334815" y="2085870"/>
            <a:ext cx="8807669" cy="230176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スライド番号プレースホルダー 4"/>
          <p:cNvSpPr>
            <a:spLocks noGrp="1"/>
          </p:cNvSpPr>
          <p:nvPr>
            <p:ph type="sldNum" sz="quarter" idx="12"/>
          </p:nvPr>
        </p:nvSpPr>
        <p:spPr/>
        <p:txBody>
          <a:bodyPr/>
          <a:lstStyle/>
          <a:p>
            <a:fld id="{9BEE0C86-895A-486D-848D-123B771F4BEB}" type="slidenum">
              <a:rPr kumimoji="1" lang="ja-JP" altLang="en-US" smtClean="0"/>
              <a:t>23</a:t>
            </a:fld>
            <a:endParaRPr kumimoji="1" lang="ja-JP" altLang="en-US"/>
          </a:p>
        </p:txBody>
      </p:sp>
    </p:spTree>
    <p:extLst>
      <p:ext uri="{BB962C8B-B14F-4D97-AF65-F5344CB8AC3E}">
        <p14:creationId xmlns:p14="http://schemas.microsoft.com/office/powerpoint/2010/main" val="14224729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82CA10-20A8-405D-8880-D0860433A587}"/>
              </a:ext>
            </a:extLst>
          </p:cNvPr>
          <p:cNvSpPr>
            <a:spLocks noGrp="1"/>
          </p:cNvSpPr>
          <p:nvPr>
            <p:ph type="ctrTitle"/>
          </p:nvPr>
        </p:nvSpPr>
        <p:spPr>
          <a:xfrm>
            <a:off x="1524000" y="994300"/>
            <a:ext cx="9144000" cy="541538"/>
          </a:xfrm>
        </p:spPr>
        <p:txBody>
          <a:bodyPr>
            <a:normAutofit/>
          </a:bodyPr>
          <a:lstStyle/>
          <a:p>
            <a:pPr algn="l"/>
            <a:r>
              <a:rPr kumimoji="1" lang="ja-JP" altLang="en-US" sz="2800" b="1" dirty="0">
                <a:latin typeface="BIZ UDPゴシック" panose="020B0400000000000000" pitchFamily="50" charset="-128"/>
                <a:ea typeface="BIZ UDPゴシック" panose="020B0400000000000000" pitchFamily="50" charset="-128"/>
              </a:rPr>
              <a:t>仮説②</a:t>
            </a:r>
          </a:p>
        </p:txBody>
      </p:sp>
      <p:sp>
        <p:nvSpPr>
          <p:cNvPr id="5" name="字幕 4">
            <a:extLst>
              <a:ext uri="{FF2B5EF4-FFF2-40B4-BE49-F238E27FC236}">
                <a16:creationId xmlns:a16="http://schemas.microsoft.com/office/drawing/2014/main" id="{022C7221-2B09-4060-A76C-ABC1DB44C4F6}"/>
              </a:ext>
            </a:extLst>
          </p:cNvPr>
          <p:cNvSpPr>
            <a:spLocks noGrp="1"/>
          </p:cNvSpPr>
          <p:nvPr>
            <p:ph type="subTitle" idx="1"/>
          </p:nvPr>
        </p:nvSpPr>
        <p:spPr>
          <a:xfrm>
            <a:off x="1597980" y="2175028"/>
            <a:ext cx="9374821" cy="3533313"/>
          </a:xfrm>
        </p:spPr>
        <p:txBody>
          <a:bodyPr>
            <a:noAutofit/>
          </a:bodyPr>
          <a:lstStyle/>
          <a:p>
            <a:pPr algn="l"/>
            <a:r>
              <a:rPr lang="ja-JP" altLang="en-US" sz="3200" b="1" dirty="0">
                <a:latin typeface="メイリオ" panose="020B0604030504040204" pitchFamily="50" charset="-128"/>
                <a:ea typeface="メイリオ" panose="020B0604030504040204" pitchFamily="50" charset="-128"/>
              </a:rPr>
              <a:t>ライブコマースはアーカイブよりも顧客に買いたいと思わせる効果がある。</a:t>
            </a:r>
            <a:endParaRPr lang="en-US" altLang="ja-JP" sz="3200" b="1" dirty="0">
              <a:latin typeface="メイリオ" panose="020B0604030504040204" pitchFamily="50" charset="-128"/>
              <a:ea typeface="メイリオ" panose="020B0604030504040204" pitchFamily="50" charset="-128"/>
            </a:endParaRPr>
          </a:p>
          <a:p>
            <a:pPr algn="l"/>
            <a:r>
              <a:rPr lang="ja-JP" altLang="en-US" sz="3200" b="1" dirty="0">
                <a:latin typeface="メイリオ" panose="020B0604030504040204" pitchFamily="50" charset="-128"/>
                <a:ea typeface="メイリオ" panose="020B0604030504040204" pitchFamily="50" charset="-128"/>
              </a:rPr>
              <a:t>ライブはポジティブ感情になりやすい。</a:t>
            </a:r>
            <a:endParaRPr lang="en-US" altLang="ja-JP" sz="3200" b="1" dirty="0">
              <a:latin typeface="メイリオ" panose="020B0604030504040204" pitchFamily="50" charset="-128"/>
              <a:ea typeface="メイリオ" panose="020B0604030504040204" pitchFamily="50" charset="-128"/>
            </a:endParaRPr>
          </a:p>
          <a:p>
            <a:pPr algn="l"/>
            <a:endParaRPr lang="en-US" altLang="ja-JP" sz="3200" dirty="0">
              <a:latin typeface="メイリオ" panose="020B0604030504040204" pitchFamily="50" charset="-128"/>
              <a:ea typeface="メイリオ" panose="020B0604030504040204" pitchFamily="50" charset="-128"/>
            </a:endParaRPr>
          </a:p>
          <a:p>
            <a:pPr algn="l"/>
            <a:r>
              <a:rPr lang="ja-JP" altLang="en-US" sz="3200" dirty="0">
                <a:latin typeface="メイリオ" panose="020B0604030504040204" pitchFamily="50" charset="-128"/>
                <a:ea typeface="メイリオ" panose="020B0604030504040204" pitchFamily="50" charset="-128"/>
              </a:rPr>
              <a:t>➡</a:t>
            </a:r>
            <a:r>
              <a:rPr lang="ja-JP" altLang="en-US" sz="3200" b="1" dirty="0">
                <a:latin typeface="メイリオ" panose="020B0604030504040204" pitchFamily="50" charset="-128"/>
                <a:ea typeface="メイリオ" panose="020B0604030504040204" pitchFamily="50" charset="-128"/>
              </a:rPr>
              <a:t>ポジティブ感情の喚起によって、</a:t>
            </a:r>
            <a:endParaRPr lang="en-US" altLang="ja-JP" sz="3200" b="1" dirty="0">
              <a:latin typeface="メイリオ" panose="020B0604030504040204" pitchFamily="50" charset="-128"/>
              <a:ea typeface="メイリオ" panose="020B0604030504040204" pitchFamily="50" charset="-128"/>
            </a:endParaRPr>
          </a:p>
          <a:p>
            <a:pPr algn="l"/>
            <a:r>
              <a:rPr lang="ja-JP" altLang="en-US" sz="3200" b="1" dirty="0">
                <a:latin typeface="メイリオ" panose="020B0604030504040204" pitchFamily="50" charset="-128"/>
                <a:ea typeface="メイリオ" panose="020B0604030504040204" pitchFamily="50" charset="-128"/>
              </a:rPr>
              <a:t>報酬の過大評価やリスクの過小価値が起こる。</a:t>
            </a:r>
            <a:endParaRPr lang="en-US" altLang="ja-JP" sz="3200" b="1" dirty="0">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3FE4DB0E-FC56-4B4D-AA88-5797F3A3B659}"/>
              </a:ext>
            </a:extLst>
          </p:cNvPr>
          <p:cNvSpPr/>
          <p:nvPr/>
        </p:nvSpPr>
        <p:spPr>
          <a:xfrm>
            <a:off x="7453235" y="5679034"/>
            <a:ext cx="3821408" cy="369332"/>
          </a:xfrm>
          <a:prstGeom prst="rect">
            <a:avLst/>
          </a:prstGeom>
          <a:noFill/>
        </p:spPr>
        <p:txBody>
          <a:bodyPr wrap="square" lIns="91440" tIns="45720" rIns="91440" bIns="45720">
            <a:spAutoFit/>
          </a:bodyPr>
          <a:lstStyle/>
          <a:p>
            <a:pPr algn="ctr"/>
            <a:r>
              <a:rPr lang="en-US" altLang="ja-JP" b="0" cap="none" spc="0" dirty="0">
                <a:ln w="0"/>
                <a:solidFill>
                  <a:schemeClr val="tx1"/>
                </a:solidFill>
                <a:effectLst>
                  <a:outerShdw blurRad="38100" dist="19050" dir="2700000" algn="tl" rotWithShape="0">
                    <a:schemeClr val="dk1">
                      <a:alpha val="40000"/>
                    </a:schemeClr>
                  </a:outerShdw>
                </a:effectLst>
              </a:rPr>
              <a:t>Schwarz</a:t>
            </a:r>
            <a:r>
              <a:rPr lang="ja-JP" altLang="en-US" b="0" cap="none" spc="0" dirty="0">
                <a:ln w="0"/>
                <a:solidFill>
                  <a:schemeClr val="tx1"/>
                </a:solidFill>
                <a:effectLst>
                  <a:outerShdw blurRad="38100" dist="19050" dir="2700000" algn="tl" rotWithShape="0">
                    <a:schemeClr val="dk1">
                      <a:alpha val="40000"/>
                    </a:schemeClr>
                  </a:outerShdw>
                </a:effectLst>
              </a:rPr>
              <a:t>　</a:t>
            </a:r>
            <a:r>
              <a:rPr lang="en-US" altLang="ja-JP" b="0" cap="none" spc="0" dirty="0">
                <a:ln w="0"/>
                <a:solidFill>
                  <a:schemeClr val="tx1"/>
                </a:solidFill>
                <a:effectLst>
                  <a:outerShdw blurRad="38100" dist="19050" dir="2700000" algn="tl" rotWithShape="0">
                    <a:schemeClr val="dk1">
                      <a:alpha val="40000"/>
                    </a:schemeClr>
                  </a:outerShdw>
                </a:effectLst>
              </a:rPr>
              <a:t>&amp;</a:t>
            </a:r>
            <a:r>
              <a:rPr lang="ja-JP" altLang="en-US" b="0" cap="none" spc="0" dirty="0">
                <a:ln w="0"/>
                <a:solidFill>
                  <a:schemeClr val="tx1"/>
                </a:solidFill>
                <a:effectLst>
                  <a:outerShdw blurRad="38100" dist="19050" dir="2700000" algn="tl" rotWithShape="0">
                    <a:schemeClr val="dk1">
                      <a:alpha val="40000"/>
                    </a:schemeClr>
                  </a:outerShdw>
                </a:effectLst>
              </a:rPr>
              <a:t>　</a:t>
            </a:r>
            <a:r>
              <a:rPr lang="en-US" altLang="ja-JP" b="0" cap="none" spc="0" dirty="0" err="1">
                <a:ln w="0"/>
                <a:solidFill>
                  <a:schemeClr val="tx1"/>
                </a:solidFill>
                <a:effectLst>
                  <a:outerShdw blurRad="38100" dist="19050" dir="2700000" algn="tl" rotWithShape="0">
                    <a:schemeClr val="dk1">
                      <a:alpha val="40000"/>
                    </a:schemeClr>
                  </a:outerShdw>
                </a:effectLst>
              </a:rPr>
              <a:t>Bohner</a:t>
            </a:r>
            <a:r>
              <a:rPr lang="ja-JP" altLang="en-US" b="0" cap="none" spc="0" dirty="0">
                <a:ln w="0"/>
                <a:solidFill>
                  <a:schemeClr val="tx1"/>
                </a:solidFill>
                <a:effectLst>
                  <a:outerShdw blurRad="38100" dist="19050" dir="2700000" algn="tl" rotWithShape="0">
                    <a:schemeClr val="dk1">
                      <a:alpha val="40000"/>
                    </a:schemeClr>
                  </a:outerShdw>
                </a:effectLst>
              </a:rPr>
              <a:t>（</a:t>
            </a:r>
            <a:r>
              <a:rPr lang="en-US" altLang="ja-JP" b="0" cap="none" spc="0" dirty="0">
                <a:ln w="0"/>
                <a:solidFill>
                  <a:schemeClr val="tx1"/>
                </a:solidFill>
                <a:effectLst>
                  <a:outerShdw blurRad="38100" dist="19050" dir="2700000" algn="tl" rotWithShape="0">
                    <a:schemeClr val="dk1">
                      <a:alpha val="40000"/>
                    </a:schemeClr>
                  </a:outerShdw>
                </a:effectLst>
              </a:rPr>
              <a:t>1996</a:t>
            </a:r>
            <a:r>
              <a:rPr lang="ja-JP" altLang="en-US" b="0" cap="none" spc="0" dirty="0">
                <a:ln w="0"/>
                <a:solidFill>
                  <a:schemeClr val="tx1"/>
                </a:solidFill>
                <a:effectLst>
                  <a:outerShdw blurRad="38100" dist="19050" dir="2700000" algn="tl" rotWithShape="0">
                    <a:schemeClr val="dk1">
                      <a:alpha val="40000"/>
                    </a:schemeClr>
                  </a:outerShdw>
                </a:effectLst>
              </a:rPr>
              <a:t>）</a:t>
            </a:r>
          </a:p>
        </p:txBody>
      </p:sp>
      <p:sp>
        <p:nvSpPr>
          <p:cNvPr id="3" name="スライド番号プレースホルダー 2"/>
          <p:cNvSpPr>
            <a:spLocks noGrp="1"/>
          </p:cNvSpPr>
          <p:nvPr>
            <p:ph type="sldNum" sz="quarter" idx="12"/>
          </p:nvPr>
        </p:nvSpPr>
        <p:spPr/>
        <p:txBody>
          <a:bodyPr/>
          <a:lstStyle/>
          <a:p>
            <a:fld id="{9BEE0C86-895A-486D-848D-123B771F4BEB}" type="slidenum">
              <a:rPr lang="ja-JP" altLang="en-US" smtClean="0"/>
              <a:pPr/>
              <a:t>24</a:t>
            </a:fld>
            <a:endParaRPr lang="ja-JP" altLang="en-US"/>
          </a:p>
        </p:txBody>
      </p:sp>
    </p:spTree>
    <p:extLst>
      <p:ext uri="{BB962C8B-B14F-4D97-AF65-F5344CB8AC3E}">
        <p14:creationId xmlns:p14="http://schemas.microsoft.com/office/powerpoint/2010/main" val="27378189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38713159-148F-4DCD-9C01-10223C7A9083}"/>
              </a:ext>
            </a:extLst>
          </p:cNvPr>
          <p:cNvSpPr>
            <a:spLocks noGrp="1"/>
          </p:cNvSpPr>
          <p:nvPr>
            <p:ph idx="1"/>
          </p:nvPr>
        </p:nvSpPr>
        <p:spPr>
          <a:xfrm>
            <a:off x="838200" y="1500325"/>
            <a:ext cx="10515600" cy="4676637"/>
          </a:xfrm>
        </p:spPr>
        <p:txBody>
          <a:bodyPr>
            <a:normAutofit/>
          </a:bodyPr>
          <a:lstStyle/>
          <a:p>
            <a:pPr marL="0" indent="0">
              <a:buNone/>
            </a:pPr>
            <a:r>
              <a:rPr kumimoji="1" lang="ja-JP" altLang="en-US" sz="3600" dirty="0" smtClean="0">
                <a:latin typeface="メイリオ" panose="020B0604030504040204" pitchFamily="50" charset="-128"/>
                <a:ea typeface="メイリオ" panose="020B0604030504040204" pitchFamily="50" charset="-128"/>
              </a:rPr>
              <a:t>清野らは、これ</a:t>
            </a:r>
            <a:r>
              <a:rPr kumimoji="1" lang="ja-JP" altLang="en-US" sz="3600" dirty="0">
                <a:latin typeface="メイリオ" panose="020B0604030504040204" pitchFamily="50" charset="-128"/>
                <a:ea typeface="メイリオ" panose="020B0604030504040204" pitchFamily="50" charset="-128"/>
              </a:rPr>
              <a:t>を踏まえて調査を行い、ポジティブ感情は衝動買いを促進することを明らかにした。</a:t>
            </a:r>
            <a:endParaRPr kumimoji="1" lang="en-US" altLang="ja-JP" sz="3600" dirty="0">
              <a:latin typeface="メイリオ" panose="020B0604030504040204" pitchFamily="50" charset="-128"/>
              <a:ea typeface="メイリオ" panose="020B0604030504040204" pitchFamily="50" charset="-128"/>
            </a:endParaRPr>
          </a:p>
          <a:p>
            <a:pPr marL="0" indent="0">
              <a:buNone/>
            </a:pPr>
            <a:endParaRPr lang="en-US" altLang="ja-JP" sz="3600" dirty="0">
              <a:latin typeface="メイリオ" panose="020B0604030504040204" pitchFamily="50" charset="-128"/>
              <a:ea typeface="メイリオ" panose="020B0604030504040204" pitchFamily="50" charset="-128"/>
            </a:endParaRPr>
          </a:p>
          <a:p>
            <a:pPr marL="0" indent="0">
              <a:buNone/>
            </a:pPr>
            <a:r>
              <a:rPr lang="ja-JP" altLang="en-US" sz="3600" dirty="0">
                <a:latin typeface="メイリオ" panose="020B0604030504040204" pitchFamily="50" charset="-128"/>
                <a:ea typeface="メイリオ" panose="020B0604030504040204" pitchFamily="50" charset="-128"/>
              </a:rPr>
              <a:t>➡</a:t>
            </a:r>
            <a:r>
              <a:rPr lang="ja-JP" altLang="en-US" sz="3600" b="1" dirty="0">
                <a:latin typeface="メイリオ" panose="020B0604030504040204" pitchFamily="50" charset="-128"/>
                <a:ea typeface="メイリオ" panose="020B0604030504040204" pitchFamily="50" charset="-128"/>
              </a:rPr>
              <a:t>ライブコマースはオンデマンド配信よりも顧客に買いたいと思わせる効果があるのではないか？</a:t>
            </a:r>
          </a:p>
        </p:txBody>
      </p:sp>
      <p:sp>
        <p:nvSpPr>
          <p:cNvPr id="4" name="タイトル 1">
            <a:extLst>
              <a:ext uri="{FF2B5EF4-FFF2-40B4-BE49-F238E27FC236}">
                <a16:creationId xmlns:a16="http://schemas.microsoft.com/office/drawing/2014/main" id="{8682CA10-20A8-405D-8880-D0860433A587}"/>
              </a:ext>
            </a:extLst>
          </p:cNvPr>
          <p:cNvSpPr txBox="1">
            <a:spLocks/>
          </p:cNvSpPr>
          <p:nvPr/>
        </p:nvSpPr>
        <p:spPr>
          <a:xfrm>
            <a:off x="838200" y="228987"/>
            <a:ext cx="9144000" cy="5415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dirty="0" smtClean="0">
                <a:latin typeface="BIZ UDPゴシック" panose="020B0400000000000000" pitchFamily="50" charset="-128"/>
                <a:ea typeface="BIZ UDPゴシック" panose="020B0400000000000000" pitchFamily="50" charset="-128"/>
              </a:rPr>
              <a:t>仮説②</a:t>
            </a:r>
            <a:endParaRPr lang="ja-JP" altLang="en-US" sz="2800" b="1" dirty="0">
              <a:latin typeface="BIZ UDPゴシック" panose="020B0400000000000000" pitchFamily="50" charset="-128"/>
              <a:ea typeface="BIZ UDPゴシック" panose="020B0400000000000000" pitchFamily="50" charset="-128"/>
            </a:endParaRPr>
          </a:p>
        </p:txBody>
      </p:sp>
      <p:sp>
        <p:nvSpPr>
          <p:cNvPr id="6" name="スライド番号プレースホルダー 5"/>
          <p:cNvSpPr>
            <a:spLocks noGrp="1"/>
          </p:cNvSpPr>
          <p:nvPr>
            <p:ph type="sldNum" sz="quarter" idx="12"/>
          </p:nvPr>
        </p:nvSpPr>
        <p:spPr/>
        <p:txBody>
          <a:bodyPr/>
          <a:lstStyle/>
          <a:p>
            <a:fld id="{9BEE0C86-895A-486D-848D-123B771F4BEB}" type="slidenum">
              <a:rPr kumimoji="1" lang="ja-JP" altLang="en-US" smtClean="0"/>
              <a:t>25</a:t>
            </a:fld>
            <a:endParaRPr kumimoji="1" lang="ja-JP" altLang="en-US"/>
          </a:p>
        </p:txBody>
      </p:sp>
      <p:sp>
        <p:nvSpPr>
          <p:cNvPr id="7" name="正方形/長方形 6">
            <a:extLst>
              <a:ext uri="{FF2B5EF4-FFF2-40B4-BE49-F238E27FC236}">
                <a16:creationId xmlns:a16="http://schemas.microsoft.com/office/drawing/2014/main" id="{3FE4DB0E-FC56-4B4D-AA88-5797F3A3B659}"/>
              </a:ext>
            </a:extLst>
          </p:cNvPr>
          <p:cNvSpPr/>
          <p:nvPr/>
        </p:nvSpPr>
        <p:spPr>
          <a:xfrm>
            <a:off x="5538536" y="5987018"/>
            <a:ext cx="6144127" cy="369332"/>
          </a:xfrm>
          <a:prstGeom prst="rect">
            <a:avLst/>
          </a:prstGeom>
          <a:noFill/>
        </p:spPr>
        <p:txBody>
          <a:bodyPr wrap="square" lIns="91440" tIns="45720" rIns="91440" bIns="45720">
            <a:spAutoFit/>
          </a:bodyPr>
          <a:lstStyle/>
          <a:p>
            <a:pPr algn="ctr"/>
            <a:r>
              <a:rPr lang="ja-JP" altLang="en-US" dirty="0" smtClean="0"/>
              <a:t>清野</a:t>
            </a:r>
            <a:r>
              <a:rPr lang="en-US" altLang="ja-JP" dirty="0"/>
              <a:t>,</a:t>
            </a:r>
            <a:r>
              <a:rPr lang="ja-JP" altLang="en-US" dirty="0"/>
              <a:t>奨</a:t>
            </a:r>
            <a:r>
              <a:rPr lang="ja-JP" altLang="en-US" dirty="0" smtClean="0"/>
              <a:t>太</a:t>
            </a:r>
            <a:r>
              <a:rPr lang="en-US" altLang="ja-JP" dirty="0" smtClean="0"/>
              <a:t>,</a:t>
            </a:r>
            <a:r>
              <a:rPr lang="ja-JP" altLang="en-US" dirty="0" smtClean="0"/>
              <a:t>池尻</a:t>
            </a:r>
            <a:r>
              <a:rPr lang="en-US" altLang="ja-JP" dirty="0"/>
              <a:t>,</a:t>
            </a:r>
            <a:r>
              <a:rPr lang="ja-JP" altLang="en-US" dirty="0"/>
              <a:t>亮</a:t>
            </a:r>
            <a:r>
              <a:rPr lang="ja-JP" altLang="en-US" dirty="0" smtClean="0"/>
              <a:t>介</a:t>
            </a:r>
            <a:r>
              <a:rPr lang="en-US" altLang="ja-JP" dirty="0"/>
              <a:t>,</a:t>
            </a:r>
            <a:r>
              <a:rPr lang="ja-JP" altLang="en-US" dirty="0" smtClean="0"/>
              <a:t>上淵</a:t>
            </a:r>
            <a:r>
              <a:rPr lang="en-US" altLang="ja-JP" dirty="0"/>
              <a:t>,</a:t>
            </a:r>
            <a:r>
              <a:rPr lang="ja-JP" altLang="en-US" dirty="0"/>
              <a:t>寿</a:t>
            </a:r>
            <a:r>
              <a:rPr lang="ja-JP" altLang="en-US" b="0" cap="none" spc="0" dirty="0" smtClean="0">
                <a:ln w="0"/>
                <a:solidFill>
                  <a:schemeClr val="tx1"/>
                </a:solidFill>
                <a:effectLst>
                  <a:outerShdw blurRad="38100" dist="19050" dir="2700000" algn="tl" rotWithShape="0">
                    <a:schemeClr val="dk1">
                      <a:alpha val="40000"/>
                    </a:schemeClr>
                  </a:outerShdw>
                </a:effectLst>
              </a:rPr>
              <a:t>（</a:t>
            </a:r>
            <a:r>
              <a:rPr lang="en-US" altLang="ja-JP" b="0" cap="none" spc="0" dirty="0" smtClean="0">
                <a:ln w="0"/>
                <a:solidFill>
                  <a:schemeClr val="tx1"/>
                </a:solidFill>
                <a:effectLst>
                  <a:outerShdw blurRad="38100" dist="19050" dir="2700000" algn="tl" rotWithShape="0">
                    <a:schemeClr val="dk1">
                      <a:alpha val="40000"/>
                    </a:schemeClr>
                  </a:outerShdw>
                </a:effectLst>
              </a:rPr>
              <a:t>2014</a:t>
            </a:r>
            <a:r>
              <a:rPr lang="ja-JP" altLang="en-US" b="0" cap="none" spc="0" dirty="0" smtClean="0">
                <a:ln w="0"/>
                <a:solidFill>
                  <a:schemeClr val="tx1"/>
                </a:solidFill>
                <a:effectLst>
                  <a:outerShdw blurRad="38100" dist="19050" dir="2700000" algn="tl" rotWithShape="0">
                    <a:schemeClr val="dk1">
                      <a:alpha val="40000"/>
                    </a:schemeClr>
                  </a:outerShdw>
                </a:effectLst>
              </a:rPr>
              <a:t>）</a:t>
            </a:r>
            <a:endParaRPr lang="ja-JP" altLang="en-US"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9749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11830-1910-41A1-880C-47A1B79420DD}"/>
              </a:ext>
            </a:extLst>
          </p:cNvPr>
          <p:cNvSpPr>
            <a:spLocks noGrp="1"/>
          </p:cNvSpPr>
          <p:nvPr>
            <p:ph type="title"/>
          </p:nvPr>
        </p:nvSpPr>
        <p:spPr>
          <a:xfrm>
            <a:off x="379047" y="844232"/>
            <a:ext cx="10974753" cy="690149"/>
          </a:xfrm>
        </p:spPr>
        <p:txBody>
          <a:bodyPr>
            <a:normAutofit/>
          </a:bodyPr>
          <a:lstStyle/>
          <a:p>
            <a:r>
              <a:rPr lang="ja-JP" altLang="en-US" sz="2800" b="1">
                <a:latin typeface="BIZ UDPゴシック"/>
                <a:ea typeface="BIZ UDPゴシック" panose="020B0400000000000000" pitchFamily="50" charset="-128"/>
              </a:rPr>
              <a:t>ライブコマースとオンデマンド</a:t>
            </a:r>
            <a:r>
              <a:rPr lang="ja-JP" altLang="en-US" sz="2800" b="1">
                <a:latin typeface="BIZ UDPゴシック"/>
                <a:ea typeface="BIZ UDPゴシック" panose="020B0400000000000000" pitchFamily="50" charset="-128"/>
              </a:rPr>
              <a:t>配信</a:t>
            </a:r>
          </a:p>
        </p:txBody>
      </p:sp>
      <p:sp>
        <p:nvSpPr>
          <p:cNvPr id="4" name="楕円 3"/>
          <p:cNvSpPr/>
          <p:nvPr/>
        </p:nvSpPr>
        <p:spPr>
          <a:xfrm>
            <a:off x="456688" y="2255249"/>
            <a:ext cx="5366964" cy="340772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動画</a:t>
            </a:r>
          </a:p>
        </p:txBody>
      </p:sp>
      <p:sp>
        <p:nvSpPr>
          <p:cNvPr id="5" name="楕円 4"/>
          <p:cNvSpPr/>
          <p:nvPr/>
        </p:nvSpPr>
        <p:spPr>
          <a:xfrm>
            <a:off x="762338" y="3188678"/>
            <a:ext cx="1665272" cy="1227949"/>
          </a:xfrm>
          <a:prstGeom prst="ellipse">
            <a:avLst/>
          </a:prstGeom>
          <a:solidFill>
            <a:schemeClr val="accent2">
              <a:lumMod val="60000"/>
              <a:lumOff val="40000"/>
            </a:schemeClr>
          </a:solidFill>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ja-JP" altLang="en-US" b="1">
                <a:ea typeface="游ゴシック"/>
              </a:rPr>
              <a:t>ライブ</a:t>
            </a:r>
            <a:endParaRPr lang="en-US" altLang="ja-JP" b="1">
              <a:ea typeface="游ゴシック"/>
            </a:endParaRPr>
          </a:p>
          <a:p>
            <a:pPr algn="ctr"/>
            <a:r>
              <a:rPr lang="ja-JP" altLang="en-US" b="1">
                <a:ea typeface="游ゴシック"/>
              </a:rPr>
              <a:t>コマース</a:t>
            </a:r>
          </a:p>
        </p:txBody>
      </p:sp>
      <p:sp>
        <p:nvSpPr>
          <p:cNvPr id="6" name="楕円 5"/>
          <p:cNvSpPr/>
          <p:nvPr/>
        </p:nvSpPr>
        <p:spPr>
          <a:xfrm>
            <a:off x="3990010" y="3188676"/>
            <a:ext cx="1521961" cy="122727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オンデマンド</a:t>
            </a:r>
            <a:r>
              <a:rPr lang="ja-JP" altLang="en-US" b="1">
                <a:ea typeface="游ゴシック"/>
              </a:rPr>
              <a:t>配信</a:t>
            </a:r>
          </a:p>
        </p:txBody>
      </p:sp>
      <p:sp>
        <p:nvSpPr>
          <p:cNvPr id="7" name="テキスト ボックス 6"/>
          <p:cNvSpPr txBox="1"/>
          <p:nvPr/>
        </p:nvSpPr>
        <p:spPr>
          <a:xfrm>
            <a:off x="688094" y="4503515"/>
            <a:ext cx="2045761" cy="369332"/>
          </a:xfrm>
          <a:prstGeom prst="rect">
            <a:avLst/>
          </a:prstGeom>
          <a:noFill/>
        </p:spPr>
        <p:txBody>
          <a:bodyPr wrap="square" lIns="91440" tIns="45720" rIns="91440" bIns="45720" rtlCol="0" anchor="t">
            <a:spAutoFit/>
          </a:bodyPr>
          <a:lstStyle/>
          <a:p>
            <a:r>
              <a:rPr lang="ja-JP" altLang="en-US" b="1">
                <a:ea typeface="游ゴシック"/>
              </a:rPr>
              <a:t>購買意欲高くなる</a:t>
            </a:r>
          </a:p>
        </p:txBody>
      </p:sp>
      <p:sp>
        <p:nvSpPr>
          <p:cNvPr id="8" name="TextBox 7">
            <a:extLst>
              <a:ext uri="{FF2B5EF4-FFF2-40B4-BE49-F238E27FC236}">
                <a16:creationId xmlns:a16="http://schemas.microsoft.com/office/drawing/2014/main" id="{388BB27C-B817-4E35-A9B2-BA7F955D4E56}"/>
              </a:ext>
            </a:extLst>
          </p:cNvPr>
          <p:cNvSpPr txBox="1"/>
          <p:nvPr/>
        </p:nvSpPr>
        <p:spPr>
          <a:xfrm>
            <a:off x="3991709" y="4421553"/>
            <a:ext cx="192258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b="1">
                <a:ea typeface="游ゴシック"/>
              </a:rPr>
              <a:t>購買意欲あまり</a:t>
            </a:r>
            <a:endParaRPr lang="en-US" altLang="ja-JP" b="1">
              <a:ea typeface="游ゴシック"/>
            </a:endParaRPr>
          </a:p>
          <a:p>
            <a:r>
              <a:rPr lang="ja-JP" altLang="en-US" b="1">
                <a:ea typeface="游ゴシック"/>
              </a:rPr>
              <a:t>高まらない</a:t>
            </a:r>
            <a:endParaRPr lang="en-US" b="1">
              <a:ea typeface="游ゴシック"/>
            </a:endParaRPr>
          </a:p>
        </p:txBody>
      </p:sp>
      <p:sp>
        <p:nvSpPr>
          <p:cNvPr id="9" name="Rectangle 8">
            <a:extLst>
              <a:ext uri="{FF2B5EF4-FFF2-40B4-BE49-F238E27FC236}">
                <a16:creationId xmlns:a16="http://schemas.microsoft.com/office/drawing/2014/main" id="{528AF6CD-0261-468E-B257-790377550752}"/>
              </a:ext>
            </a:extLst>
          </p:cNvPr>
          <p:cNvSpPr/>
          <p:nvPr/>
        </p:nvSpPr>
        <p:spPr>
          <a:xfrm>
            <a:off x="6162674" y="1825135"/>
            <a:ext cx="1338384" cy="42007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b="1">
                <a:ea typeface="游ゴシック"/>
              </a:rPr>
              <a:t>ライブ配信</a:t>
            </a:r>
            <a:endParaRPr lang="en-US" b="1">
              <a:ea typeface="游ゴシック"/>
            </a:endParaRPr>
          </a:p>
        </p:txBody>
      </p:sp>
      <p:sp>
        <p:nvSpPr>
          <p:cNvPr id="10" name="Rectangle 9">
            <a:extLst>
              <a:ext uri="{FF2B5EF4-FFF2-40B4-BE49-F238E27FC236}">
                <a16:creationId xmlns:a16="http://schemas.microsoft.com/office/drawing/2014/main" id="{8DBBDD5B-639E-48D9-B432-8BB46939E03A}"/>
              </a:ext>
            </a:extLst>
          </p:cNvPr>
          <p:cNvSpPr/>
          <p:nvPr/>
        </p:nvSpPr>
        <p:spPr>
          <a:xfrm>
            <a:off x="6159010" y="4234472"/>
            <a:ext cx="1445845" cy="50800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オンデマンド配信</a:t>
            </a:r>
          </a:p>
        </p:txBody>
      </p:sp>
      <p:sp>
        <p:nvSpPr>
          <p:cNvPr id="11" name="Rectangle: Rounded Corners 10">
            <a:extLst>
              <a:ext uri="{FF2B5EF4-FFF2-40B4-BE49-F238E27FC236}">
                <a16:creationId xmlns:a16="http://schemas.microsoft.com/office/drawing/2014/main" id="{5F5AE8FD-FF83-47B2-AEF7-EBFA05323C4B}"/>
              </a:ext>
            </a:extLst>
          </p:cNvPr>
          <p:cNvSpPr/>
          <p:nvPr/>
        </p:nvSpPr>
        <p:spPr>
          <a:xfrm>
            <a:off x="7894270" y="1827577"/>
            <a:ext cx="1230922" cy="54707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伝えたい情報</a:t>
            </a:r>
          </a:p>
        </p:txBody>
      </p:sp>
      <p:sp>
        <p:nvSpPr>
          <p:cNvPr id="14" name="Rectangle: Rounded Corners 13">
            <a:extLst>
              <a:ext uri="{FF2B5EF4-FFF2-40B4-BE49-F238E27FC236}">
                <a16:creationId xmlns:a16="http://schemas.microsoft.com/office/drawing/2014/main" id="{65EB3D18-8891-410B-A25C-8376D65F0351}"/>
              </a:ext>
            </a:extLst>
          </p:cNvPr>
          <p:cNvSpPr/>
          <p:nvPr/>
        </p:nvSpPr>
        <p:spPr>
          <a:xfrm>
            <a:off x="9866434" y="1875202"/>
            <a:ext cx="1523999" cy="37123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ライブ準備</a:t>
            </a:r>
            <a:endParaRPr lang="en-US" b="1">
              <a:ea typeface="游ゴシック"/>
            </a:endParaRPr>
          </a:p>
        </p:txBody>
      </p:sp>
      <p:sp>
        <p:nvSpPr>
          <p:cNvPr id="17" name="Rectangle: Rounded Corners 16">
            <a:extLst>
              <a:ext uri="{FF2B5EF4-FFF2-40B4-BE49-F238E27FC236}">
                <a16:creationId xmlns:a16="http://schemas.microsoft.com/office/drawing/2014/main" id="{7DD31A6E-4127-4D29-AD07-586C551865FD}"/>
              </a:ext>
            </a:extLst>
          </p:cNvPr>
          <p:cNvSpPr/>
          <p:nvPr/>
        </p:nvSpPr>
        <p:spPr>
          <a:xfrm>
            <a:off x="7764829" y="2548059"/>
            <a:ext cx="1592383" cy="517769"/>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本番・配信</a:t>
            </a:r>
          </a:p>
        </p:txBody>
      </p:sp>
      <p:sp>
        <p:nvSpPr>
          <p:cNvPr id="18" name="Rectangle: Rounded Corners 17">
            <a:extLst>
              <a:ext uri="{FF2B5EF4-FFF2-40B4-BE49-F238E27FC236}">
                <a16:creationId xmlns:a16="http://schemas.microsoft.com/office/drawing/2014/main" id="{BA742F67-1F9C-4D8A-8BAE-D5BE02424A39}"/>
              </a:ext>
            </a:extLst>
          </p:cNvPr>
          <p:cNvSpPr/>
          <p:nvPr/>
        </p:nvSpPr>
        <p:spPr>
          <a:xfrm>
            <a:off x="10086241" y="2573703"/>
            <a:ext cx="1191845" cy="45915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視聴</a:t>
            </a:r>
            <a:endParaRPr lang="en-US" b="1">
              <a:ea typeface="游ゴシック"/>
            </a:endParaRPr>
          </a:p>
        </p:txBody>
      </p:sp>
      <p:sp>
        <p:nvSpPr>
          <p:cNvPr id="19" name="Arrow: Right 18">
            <a:extLst>
              <a:ext uri="{FF2B5EF4-FFF2-40B4-BE49-F238E27FC236}">
                <a16:creationId xmlns:a16="http://schemas.microsoft.com/office/drawing/2014/main" id="{63D2E2A6-23CC-469D-97B5-DBF9C5391B36}"/>
              </a:ext>
            </a:extLst>
          </p:cNvPr>
          <p:cNvSpPr/>
          <p:nvPr/>
        </p:nvSpPr>
        <p:spPr>
          <a:xfrm>
            <a:off x="9415574" y="1876384"/>
            <a:ext cx="390769" cy="498230"/>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0" name="Arrow: Right 19">
            <a:extLst>
              <a:ext uri="{FF2B5EF4-FFF2-40B4-BE49-F238E27FC236}">
                <a16:creationId xmlns:a16="http://schemas.microsoft.com/office/drawing/2014/main" id="{D74E9DB5-B623-4181-9631-FE81DF915BC9}"/>
              </a:ext>
            </a:extLst>
          </p:cNvPr>
          <p:cNvSpPr/>
          <p:nvPr/>
        </p:nvSpPr>
        <p:spPr>
          <a:xfrm>
            <a:off x="7194295" y="2576106"/>
            <a:ext cx="410308" cy="488461"/>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1" name="Arrow: Right 20">
            <a:extLst>
              <a:ext uri="{FF2B5EF4-FFF2-40B4-BE49-F238E27FC236}">
                <a16:creationId xmlns:a16="http://schemas.microsoft.com/office/drawing/2014/main" id="{EA96A60C-5237-4035-BE0C-AAC402B219FA}"/>
              </a:ext>
            </a:extLst>
          </p:cNvPr>
          <p:cNvSpPr/>
          <p:nvPr/>
        </p:nvSpPr>
        <p:spPr>
          <a:xfrm>
            <a:off x="9535247" y="2572443"/>
            <a:ext cx="371231" cy="498230"/>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185AE855-65A4-4EBB-876E-AA593015BFB6}"/>
              </a:ext>
            </a:extLst>
          </p:cNvPr>
          <p:cNvSpPr/>
          <p:nvPr/>
        </p:nvSpPr>
        <p:spPr>
          <a:xfrm>
            <a:off x="7941896" y="4239357"/>
            <a:ext cx="1230922" cy="59592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伝えたい情報</a:t>
            </a:r>
          </a:p>
        </p:txBody>
      </p:sp>
      <p:sp>
        <p:nvSpPr>
          <p:cNvPr id="23" name="Rectangle: Rounded Corners 22">
            <a:extLst>
              <a:ext uri="{FF2B5EF4-FFF2-40B4-BE49-F238E27FC236}">
                <a16:creationId xmlns:a16="http://schemas.microsoft.com/office/drawing/2014/main" id="{698AA811-CC3C-4A74-BB3D-DE66A5D03D1F}"/>
              </a:ext>
            </a:extLst>
          </p:cNvPr>
          <p:cNvSpPr/>
          <p:nvPr/>
        </p:nvSpPr>
        <p:spPr>
          <a:xfrm>
            <a:off x="9813925" y="4313847"/>
            <a:ext cx="1572844" cy="37123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収録準備</a:t>
            </a:r>
          </a:p>
        </p:txBody>
      </p:sp>
      <p:sp>
        <p:nvSpPr>
          <p:cNvPr id="24" name="Rectangle: Rounded Corners 23">
            <a:extLst>
              <a:ext uri="{FF2B5EF4-FFF2-40B4-BE49-F238E27FC236}">
                <a16:creationId xmlns:a16="http://schemas.microsoft.com/office/drawing/2014/main" id="{FD1CC66C-20E3-41D5-9959-48774DE5D9DC}"/>
              </a:ext>
            </a:extLst>
          </p:cNvPr>
          <p:cNvSpPr/>
          <p:nvPr/>
        </p:nvSpPr>
        <p:spPr>
          <a:xfrm>
            <a:off x="7944338" y="5218722"/>
            <a:ext cx="1230922" cy="48846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配信</a:t>
            </a:r>
          </a:p>
        </p:txBody>
      </p:sp>
      <p:sp>
        <p:nvSpPr>
          <p:cNvPr id="25" name="Rectangle: Rounded Corners 24">
            <a:extLst>
              <a:ext uri="{FF2B5EF4-FFF2-40B4-BE49-F238E27FC236}">
                <a16:creationId xmlns:a16="http://schemas.microsoft.com/office/drawing/2014/main" id="{FA3E357A-5B36-452E-A9F2-FA77841EC05A}"/>
              </a:ext>
            </a:extLst>
          </p:cNvPr>
          <p:cNvSpPr/>
          <p:nvPr/>
        </p:nvSpPr>
        <p:spPr>
          <a:xfrm>
            <a:off x="10031290" y="5185751"/>
            <a:ext cx="1191845" cy="47869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視聴</a:t>
            </a:r>
          </a:p>
        </p:txBody>
      </p:sp>
      <p:sp>
        <p:nvSpPr>
          <p:cNvPr id="26" name="Arrow: Right 25">
            <a:extLst>
              <a:ext uri="{FF2B5EF4-FFF2-40B4-BE49-F238E27FC236}">
                <a16:creationId xmlns:a16="http://schemas.microsoft.com/office/drawing/2014/main" id="{98A7C805-0D6A-4824-878A-A290A93645B9}"/>
              </a:ext>
            </a:extLst>
          </p:cNvPr>
          <p:cNvSpPr/>
          <p:nvPr/>
        </p:nvSpPr>
        <p:spPr>
          <a:xfrm>
            <a:off x="9360622" y="4332126"/>
            <a:ext cx="341924" cy="507999"/>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7" name="Arrow: Right 26">
            <a:extLst>
              <a:ext uri="{FF2B5EF4-FFF2-40B4-BE49-F238E27FC236}">
                <a16:creationId xmlns:a16="http://schemas.microsoft.com/office/drawing/2014/main" id="{28DF44C0-9FE3-4E90-9A2A-3BA9F230A6FA}"/>
              </a:ext>
            </a:extLst>
          </p:cNvPr>
          <p:cNvSpPr/>
          <p:nvPr/>
        </p:nvSpPr>
        <p:spPr>
          <a:xfrm>
            <a:off x="6094036" y="6174847"/>
            <a:ext cx="293078" cy="488461"/>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8" name="Arrow: Right 27">
            <a:extLst>
              <a:ext uri="{FF2B5EF4-FFF2-40B4-BE49-F238E27FC236}">
                <a16:creationId xmlns:a16="http://schemas.microsoft.com/office/drawing/2014/main" id="{53DF303C-9735-4F79-B62F-A2B8CCCF88EA}"/>
              </a:ext>
            </a:extLst>
          </p:cNvPr>
          <p:cNvSpPr/>
          <p:nvPr/>
        </p:nvSpPr>
        <p:spPr>
          <a:xfrm>
            <a:off x="9411911" y="5223568"/>
            <a:ext cx="351693" cy="488461"/>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9" name="Left Brace 28">
            <a:extLst>
              <a:ext uri="{FF2B5EF4-FFF2-40B4-BE49-F238E27FC236}">
                <a16:creationId xmlns:a16="http://schemas.microsoft.com/office/drawing/2014/main" id="{043F7978-8DCE-4264-9ADE-597E8D71001D}"/>
              </a:ext>
            </a:extLst>
          </p:cNvPr>
          <p:cNvSpPr/>
          <p:nvPr/>
        </p:nvSpPr>
        <p:spPr>
          <a:xfrm rot="5400000">
            <a:off x="7185698" y="4383453"/>
            <a:ext cx="654537" cy="2920998"/>
          </a:xfrm>
          <a:prstGeom prst="leftBr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DF34C9CD-9886-47C6-8E02-64DAA209DCF4}"/>
              </a:ext>
            </a:extLst>
          </p:cNvPr>
          <p:cNvSpPr/>
          <p:nvPr/>
        </p:nvSpPr>
        <p:spPr>
          <a:xfrm>
            <a:off x="6459415" y="6205414"/>
            <a:ext cx="937845" cy="420077"/>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b="1">
                <a:ea typeface="游ゴシック"/>
              </a:rPr>
              <a:t>収録</a:t>
            </a:r>
          </a:p>
        </p:txBody>
      </p:sp>
      <p:sp>
        <p:nvSpPr>
          <p:cNvPr id="13" name="Rectangle: Rounded Corners 12">
            <a:extLst>
              <a:ext uri="{FF2B5EF4-FFF2-40B4-BE49-F238E27FC236}">
                <a16:creationId xmlns:a16="http://schemas.microsoft.com/office/drawing/2014/main" id="{4B815601-74F6-414A-BADA-08EDD7BAB51C}"/>
              </a:ext>
            </a:extLst>
          </p:cNvPr>
          <p:cNvSpPr/>
          <p:nvPr/>
        </p:nvSpPr>
        <p:spPr>
          <a:xfrm>
            <a:off x="7999289" y="6172443"/>
            <a:ext cx="918307" cy="488461"/>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b="1">
                <a:ea typeface="游ゴシック"/>
              </a:rPr>
              <a:t>編集</a:t>
            </a:r>
          </a:p>
        </p:txBody>
      </p:sp>
      <p:sp>
        <p:nvSpPr>
          <p:cNvPr id="15" name="Arrow: Right 14">
            <a:extLst>
              <a:ext uri="{FF2B5EF4-FFF2-40B4-BE49-F238E27FC236}">
                <a16:creationId xmlns:a16="http://schemas.microsoft.com/office/drawing/2014/main" id="{D62B7592-C559-4A3E-9BDB-EA4BE3A3D853}"/>
              </a:ext>
            </a:extLst>
          </p:cNvPr>
          <p:cNvSpPr/>
          <p:nvPr/>
        </p:nvSpPr>
        <p:spPr>
          <a:xfrm>
            <a:off x="7563083" y="6168741"/>
            <a:ext cx="293077" cy="488461"/>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3" name="Star: 7 Points 32">
            <a:extLst>
              <a:ext uri="{FF2B5EF4-FFF2-40B4-BE49-F238E27FC236}">
                <a16:creationId xmlns:a16="http://schemas.microsoft.com/office/drawing/2014/main" id="{1EF4FAA0-893F-4BF4-AD72-F5619A4F10D1}"/>
              </a:ext>
            </a:extLst>
          </p:cNvPr>
          <p:cNvSpPr/>
          <p:nvPr/>
        </p:nvSpPr>
        <p:spPr>
          <a:xfrm>
            <a:off x="9419490" y="2903416"/>
            <a:ext cx="2540000" cy="1328614"/>
          </a:xfrm>
          <a:prstGeom prst="star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b="1">
                <a:ea typeface="游ゴシック"/>
              </a:rPr>
              <a:t>ポジティブ感情の喚起➡衝動買い</a:t>
            </a:r>
          </a:p>
        </p:txBody>
      </p:sp>
      <p:sp>
        <p:nvSpPr>
          <p:cNvPr id="32" name="タイトル 1">
            <a:extLst>
              <a:ext uri="{FF2B5EF4-FFF2-40B4-BE49-F238E27FC236}">
                <a16:creationId xmlns:a16="http://schemas.microsoft.com/office/drawing/2014/main" id="{8682CA10-20A8-405D-8880-D0860433A587}"/>
              </a:ext>
            </a:extLst>
          </p:cNvPr>
          <p:cNvSpPr txBox="1">
            <a:spLocks/>
          </p:cNvSpPr>
          <p:nvPr/>
        </p:nvSpPr>
        <p:spPr>
          <a:xfrm>
            <a:off x="178990" y="113222"/>
            <a:ext cx="9144000" cy="5415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dirty="0" smtClean="0">
                <a:latin typeface="BIZ UDPゴシック" panose="020B0400000000000000" pitchFamily="50" charset="-128"/>
                <a:ea typeface="BIZ UDPゴシック" panose="020B0400000000000000" pitchFamily="50" charset="-128"/>
              </a:rPr>
              <a:t>仮説②</a:t>
            </a:r>
            <a:endParaRPr lang="ja-JP" altLang="en-US" sz="2800" b="1" dirty="0">
              <a:latin typeface="BIZ UDPゴシック" panose="020B0400000000000000" pitchFamily="50" charset="-128"/>
              <a:ea typeface="BIZ UDPゴシック" panose="020B0400000000000000" pitchFamily="50" charset="-128"/>
            </a:endParaRPr>
          </a:p>
        </p:txBody>
      </p:sp>
      <p:sp>
        <p:nvSpPr>
          <p:cNvPr id="31" name="スライド番号プレースホルダー 30"/>
          <p:cNvSpPr>
            <a:spLocks noGrp="1"/>
          </p:cNvSpPr>
          <p:nvPr>
            <p:ph type="sldNum" sz="quarter" idx="12"/>
          </p:nvPr>
        </p:nvSpPr>
        <p:spPr/>
        <p:txBody>
          <a:bodyPr/>
          <a:lstStyle/>
          <a:p>
            <a:fld id="{9BEE0C86-895A-486D-848D-123B771F4BEB}" type="slidenum">
              <a:rPr kumimoji="1" lang="ja-JP" altLang="en-US" smtClean="0"/>
              <a:t>26</a:t>
            </a:fld>
            <a:endParaRPr kumimoji="1" lang="ja-JP" altLang="en-US"/>
          </a:p>
        </p:txBody>
      </p:sp>
    </p:spTree>
    <p:extLst>
      <p:ext uri="{BB962C8B-B14F-4D97-AF65-F5344CB8AC3E}">
        <p14:creationId xmlns:p14="http://schemas.microsoft.com/office/powerpoint/2010/main" val="22088222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74237F-BB0C-4A39-AAF8-1FE8CD18A329}"/>
              </a:ext>
            </a:extLst>
          </p:cNvPr>
          <p:cNvSpPr>
            <a:spLocks noGrp="1"/>
          </p:cNvSpPr>
          <p:nvPr>
            <p:ph type="ctrTitle"/>
          </p:nvPr>
        </p:nvSpPr>
        <p:spPr>
          <a:xfrm>
            <a:off x="1524000" y="1122363"/>
            <a:ext cx="9144000" cy="477837"/>
          </a:xfrm>
        </p:spPr>
        <p:txBody>
          <a:bodyPr>
            <a:normAutofit/>
          </a:bodyPr>
          <a:lstStyle/>
          <a:p>
            <a:pPr algn="l"/>
            <a:r>
              <a:rPr kumimoji="1" lang="ja-JP" altLang="en-US" sz="2800" b="1" dirty="0" smtClean="0">
                <a:latin typeface="BIZ UDPゴシック" panose="020B0400000000000000" pitchFamily="50" charset="-128"/>
                <a:ea typeface="BIZ UDPゴシック" panose="020B0400000000000000" pitchFamily="50" charset="-128"/>
              </a:rPr>
              <a:t>仮説②</a:t>
            </a:r>
            <a:endParaRPr kumimoji="1" lang="ja-JP" altLang="en-US" sz="2800" b="1" dirty="0">
              <a:latin typeface="BIZ UDPゴシック" panose="020B0400000000000000" pitchFamily="50" charset="-128"/>
              <a:ea typeface="BIZ UDPゴシック" panose="020B0400000000000000" pitchFamily="50" charset="-128"/>
            </a:endParaRPr>
          </a:p>
        </p:txBody>
      </p:sp>
      <p:sp>
        <p:nvSpPr>
          <p:cNvPr id="3" name="字幕 2">
            <a:extLst>
              <a:ext uri="{FF2B5EF4-FFF2-40B4-BE49-F238E27FC236}">
                <a16:creationId xmlns:a16="http://schemas.microsoft.com/office/drawing/2014/main" id="{AF0FBB5D-5CAD-4E0A-9455-8D0FAB681E6C}"/>
              </a:ext>
            </a:extLst>
          </p:cNvPr>
          <p:cNvSpPr>
            <a:spLocks noGrp="1"/>
          </p:cNvSpPr>
          <p:nvPr>
            <p:ph type="subTitle" idx="1"/>
          </p:nvPr>
        </p:nvSpPr>
        <p:spPr>
          <a:xfrm>
            <a:off x="1524000" y="2937446"/>
            <a:ext cx="9144000" cy="1227050"/>
          </a:xfrm>
        </p:spPr>
        <p:txBody>
          <a:bodyPr>
            <a:normAutofit/>
          </a:bodyPr>
          <a:lstStyle/>
          <a:p>
            <a:pPr algn="l"/>
            <a:r>
              <a:rPr lang="ja-JP" altLang="en-US" sz="3200" b="1" dirty="0" smtClean="0">
                <a:ea typeface="游ゴシック"/>
              </a:rPr>
              <a:t>ライブコマース</a:t>
            </a:r>
            <a:r>
              <a:rPr lang="ja-JP" altLang="en-US" sz="3200" b="1" dirty="0">
                <a:ea typeface="游ゴシック"/>
              </a:rPr>
              <a:t>はオンデマンド配信よりも顧客に買いたいと思わせる効果が</a:t>
            </a:r>
            <a:r>
              <a:rPr lang="ja-JP" altLang="en-US" sz="3200" b="1" dirty="0" smtClean="0">
                <a:ea typeface="游ゴシック"/>
              </a:rPr>
              <a:t>ある</a:t>
            </a:r>
            <a:r>
              <a:rPr lang="ja-JP" altLang="en-US" sz="3200" b="1" dirty="0">
                <a:ea typeface="游ゴシック"/>
              </a:rPr>
              <a:t>。</a:t>
            </a:r>
          </a:p>
        </p:txBody>
      </p:sp>
      <p:sp>
        <p:nvSpPr>
          <p:cNvPr id="4" name="スライド番号プレースホルダー 3"/>
          <p:cNvSpPr>
            <a:spLocks noGrp="1"/>
          </p:cNvSpPr>
          <p:nvPr>
            <p:ph type="sldNum" sz="quarter" idx="12"/>
          </p:nvPr>
        </p:nvSpPr>
        <p:spPr/>
        <p:txBody>
          <a:bodyPr/>
          <a:lstStyle/>
          <a:p>
            <a:fld id="{9BEE0C86-895A-486D-848D-123B771F4BEB}" type="slidenum">
              <a:rPr lang="ja-JP" altLang="en-US" smtClean="0"/>
              <a:pPr/>
              <a:t>27</a:t>
            </a:fld>
            <a:endParaRPr lang="ja-JP" altLang="en-US"/>
          </a:p>
        </p:txBody>
      </p:sp>
      <p:sp>
        <p:nvSpPr>
          <p:cNvPr id="5" name="Frame 4">
            <a:extLst>
              <a:ext uri="{FF2B5EF4-FFF2-40B4-BE49-F238E27FC236}">
                <a16:creationId xmlns:a16="http://schemas.microsoft.com/office/drawing/2014/main" id="{272D2261-9095-4F44-9799-76115CD016C3}"/>
              </a:ext>
            </a:extLst>
          </p:cNvPr>
          <p:cNvSpPr/>
          <p:nvPr/>
        </p:nvSpPr>
        <p:spPr>
          <a:xfrm>
            <a:off x="1154723" y="2385647"/>
            <a:ext cx="9876690" cy="1953843"/>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507232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8B28D512-8101-4A65-9BB4-C2D62224C7B0}"/>
              </a:ext>
            </a:extLst>
          </p:cNvPr>
          <p:cNvSpPr>
            <a:spLocks noGrp="1"/>
          </p:cNvSpPr>
          <p:nvPr>
            <p:ph idx="1"/>
          </p:nvPr>
        </p:nvSpPr>
        <p:spPr>
          <a:xfrm>
            <a:off x="838200" y="1225118"/>
            <a:ext cx="10515600" cy="4951845"/>
          </a:xfrm>
        </p:spPr>
        <p:txBody>
          <a:bodyPr>
            <a:normAutofit/>
          </a:bodyPr>
          <a:lstStyle/>
          <a:p>
            <a:pPr marL="0" indent="0">
              <a:buNone/>
            </a:pPr>
            <a:r>
              <a:rPr lang="ja-JP" altLang="en-US" sz="3200" dirty="0">
                <a:ea typeface="游ゴシック"/>
              </a:rPr>
              <a:t>テレビショッピングはライブだが構成</a:t>
            </a:r>
            <a:r>
              <a:rPr lang="ja-JP" altLang="en-US" sz="3200" dirty="0" smtClean="0">
                <a:ea typeface="游ゴシック"/>
              </a:rPr>
              <a:t>が</a:t>
            </a:r>
            <a:r>
              <a:rPr lang="ja-JP" altLang="en-US" sz="3200" dirty="0">
                <a:ea typeface="游ゴシック"/>
              </a:rPr>
              <a:t>決</a:t>
            </a:r>
            <a:r>
              <a:rPr lang="ja-JP" altLang="en-US" sz="3200" dirty="0" smtClean="0">
                <a:ea typeface="游ゴシック"/>
              </a:rPr>
              <a:t>まっているため、</a:t>
            </a:r>
            <a:r>
              <a:rPr lang="ja-JP" altLang="en-US" sz="3200" b="1" dirty="0">
                <a:solidFill>
                  <a:srgbClr val="FF0000"/>
                </a:solidFill>
                <a:ea typeface="游ゴシック"/>
              </a:rPr>
              <a:t>一方的なコミュニケーション</a:t>
            </a:r>
            <a:r>
              <a:rPr lang="ja-JP" altLang="en-US" sz="3200" dirty="0">
                <a:ea typeface="游ゴシック"/>
              </a:rPr>
              <a:t>である。</a:t>
            </a:r>
            <a:endParaRPr lang="en-US" altLang="ja-JP" sz="3200" dirty="0">
              <a:ea typeface="游ゴシック"/>
            </a:endParaRPr>
          </a:p>
          <a:p>
            <a:pPr marL="0" indent="0">
              <a:buNone/>
            </a:pPr>
            <a:endParaRPr lang="en-US" altLang="ja-JP" sz="3200" dirty="0"/>
          </a:p>
          <a:p>
            <a:pPr marL="0" indent="0">
              <a:buNone/>
            </a:pPr>
            <a:r>
              <a:rPr lang="ja-JP" altLang="en-US" sz="3200" dirty="0">
                <a:ea typeface="游ゴシック"/>
              </a:rPr>
              <a:t>ライブコマースはライブで構成が決まっていない（即興的）なので、</a:t>
            </a:r>
            <a:r>
              <a:rPr lang="ja-JP" altLang="en-US" sz="3200" b="1" dirty="0">
                <a:solidFill>
                  <a:srgbClr val="FF0000"/>
                </a:solidFill>
                <a:ea typeface="游ゴシック"/>
              </a:rPr>
              <a:t>双方向のコミュニケーション</a:t>
            </a:r>
            <a:r>
              <a:rPr lang="ja-JP" altLang="en-US" sz="3200" dirty="0">
                <a:ea typeface="游ゴシック"/>
              </a:rPr>
              <a:t>である。</a:t>
            </a:r>
            <a:endParaRPr lang="en-US" altLang="ja-JP" sz="3200" dirty="0">
              <a:ea typeface="游ゴシック"/>
            </a:endParaRPr>
          </a:p>
          <a:p>
            <a:pPr marL="0" indent="0">
              <a:buNone/>
            </a:pPr>
            <a:endParaRPr lang="en-US" altLang="ja-JP" sz="3200" dirty="0"/>
          </a:p>
          <a:p>
            <a:pPr marL="0" indent="0">
              <a:buNone/>
            </a:pPr>
            <a:r>
              <a:rPr lang="ja-JP" altLang="en-US" sz="3200" dirty="0">
                <a:ea typeface="游ゴシック"/>
              </a:rPr>
              <a:t>➡</a:t>
            </a:r>
            <a:r>
              <a:rPr lang="ja-JP" altLang="en-US" sz="3200" b="1" dirty="0">
                <a:ea typeface="游ゴシック"/>
              </a:rPr>
              <a:t>ライブコマースはテレビショッピングよりも顧客に買いたいと思わせる効果があるのではないか？</a:t>
            </a:r>
          </a:p>
        </p:txBody>
      </p:sp>
      <p:sp>
        <p:nvSpPr>
          <p:cNvPr id="8" name="タイトル 1">
            <a:extLst>
              <a:ext uri="{FF2B5EF4-FFF2-40B4-BE49-F238E27FC236}">
                <a16:creationId xmlns:a16="http://schemas.microsoft.com/office/drawing/2014/main" id="{CD74237F-BB0C-4A39-AAF8-1FE8CD18A329}"/>
              </a:ext>
            </a:extLst>
          </p:cNvPr>
          <p:cNvSpPr txBox="1">
            <a:spLocks/>
          </p:cNvSpPr>
          <p:nvPr/>
        </p:nvSpPr>
        <p:spPr>
          <a:xfrm>
            <a:off x="540026" y="297415"/>
            <a:ext cx="9144000" cy="4778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smtClean="0">
                <a:latin typeface="BIZ UDPゴシック" panose="020B0400000000000000" pitchFamily="50" charset="-128"/>
                <a:ea typeface="BIZ UDPゴシック" panose="020B0400000000000000" pitchFamily="50" charset="-128"/>
              </a:rPr>
              <a:t>仮説③</a:t>
            </a:r>
            <a:endParaRPr lang="ja-JP" altLang="en-US" sz="2800" b="1" dirty="0">
              <a:latin typeface="BIZ UDPゴシック" panose="020B0400000000000000" pitchFamily="50" charset="-128"/>
              <a:ea typeface="BIZ UDPゴシック" panose="020B0400000000000000" pitchFamily="50" charset="-128"/>
            </a:endParaRPr>
          </a:p>
        </p:txBody>
      </p:sp>
      <p:sp>
        <p:nvSpPr>
          <p:cNvPr id="9" name="スライド番号プレースホルダー 8"/>
          <p:cNvSpPr>
            <a:spLocks noGrp="1"/>
          </p:cNvSpPr>
          <p:nvPr>
            <p:ph type="sldNum" sz="quarter" idx="12"/>
          </p:nvPr>
        </p:nvSpPr>
        <p:spPr/>
        <p:txBody>
          <a:bodyPr/>
          <a:lstStyle/>
          <a:p>
            <a:fld id="{9BEE0C86-895A-486D-848D-123B771F4BEB}" type="slidenum">
              <a:rPr kumimoji="1" lang="ja-JP" altLang="en-US" smtClean="0"/>
              <a:t>28</a:t>
            </a:fld>
            <a:endParaRPr kumimoji="1" lang="ja-JP" altLang="en-US"/>
          </a:p>
        </p:txBody>
      </p:sp>
    </p:spTree>
    <p:extLst>
      <p:ext uri="{BB962C8B-B14F-4D97-AF65-F5344CB8AC3E}">
        <p14:creationId xmlns:p14="http://schemas.microsoft.com/office/powerpoint/2010/main" val="1759439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11830-1910-41A1-880C-47A1B79420DD}"/>
              </a:ext>
            </a:extLst>
          </p:cNvPr>
          <p:cNvSpPr>
            <a:spLocks noGrp="1"/>
          </p:cNvSpPr>
          <p:nvPr>
            <p:ph type="title"/>
          </p:nvPr>
        </p:nvSpPr>
        <p:spPr>
          <a:xfrm>
            <a:off x="379047" y="844232"/>
            <a:ext cx="10974753" cy="690149"/>
          </a:xfrm>
        </p:spPr>
        <p:txBody>
          <a:bodyPr>
            <a:normAutofit/>
          </a:bodyPr>
          <a:lstStyle/>
          <a:p>
            <a:r>
              <a:rPr lang="ja-JP" altLang="en-US" sz="2800" b="1">
                <a:latin typeface="BIZ UDPゴシック"/>
                <a:ea typeface="BIZ UDPゴシック" panose="020B0400000000000000" pitchFamily="50" charset="-128"/>
              </a:rPr>
              <a:t>ライブコマースとテレビショッピング</a:t>
            </a:r>
            <a:endParaRPr lang="ja-JP" altLang="en-US" sz="2800" b="1">
              <a:latin typeface="BIZ UDPゴシック"/>
              <a:ea typeface="BIZ UDPゴシック" panose="020B0400000000000000" pitchFamily="50" charset="-128"/>
            </a:endParaRPr>
          </a:p>
        </p:txBody>
      </p:sp>
      <p:pic>
        <p:nvPicPr>
          <p:cNvPr id="9" name="Picture 9">
            <a:extLst>
              <a:ext uri="{FF2B5EF4-FFF2-40B4-BE49-F238E27FC236}">
                <a16:creationId xmlns:a16="http://schemas.microsoft.com/office/drawing/2014/main" id="{5E7A3272-0600-46FF-A0F1-28A3BB61177B}"/>
              </a:ext>
            </a:extLst>
          </p:cNvPr>
          <p:cNvPicPr>
            <a:picLocks noGrp="1" noChangeAspect="1"/>
          </p:cNvPicPr>
          <p:nvPr>
            <p:ph idx="1"/>
          </p:nvPr>
        </p:nvPicPr>
        <p:blipFill>
          <a:blip r:embed="rId2"/>
          <a:stretch>
            <a:fillRect/>
          </a:stretch>
        </p:blipFill>
        <p:spPr>
          <a:xfrm flipH="1">
            <a:off x="9262417" y="4287469"/>
            <a:ext cx="2254322" cy="1977417"/>
          </a:xfrm>
        </p:spPr>
      </p:pic>
      <p:sp>
        <p:nvSpPr>
          <p:cNvPr id="4" name="楕円 3"/>
          <p:cNvSpPr/>
          <p:nvPr/>
        </p:nvSpPr>
        <p:spPr>
          <a:xfrm>
            <a:off x="456688" y="2255249"/>
            <a:ext cx="5366964" cy="3407721"/>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動画</a:t>
            </a:r>
          </a:p>
        </p:txBody>
      </p:sp>
      <p:sp>
        <p:nvSpPr>
          <p:cNvPr id="5" name="楕円 4"/>
          <p:cNvSpPr/>
          <p:nvPr/>
        </p:nvSpPr>
        <p:spPr>
          <a:xfrm>
            <a:off x="762338" y="3188678"/>
            <a:ext cx="1665272" cy="1227949"/>
          </a:xfrm>
          <a:prstGeom prst="ellipse">
            <a:avLst/>
          </a:prstGeom>
          <a:solidFill>
            <a:schemeClr val="accent2">
              <a:lumMod val="60000"/>
              <a:lumOff val="40000"/>
            </a:schemeClr>
          </a:solidFill>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ja-JP" altLang="en-US" b="1">
                <a:ea typeface="游ゴシック"/>
              </a:rPr>
              <a:t>ライブ</a:t>
            </a:r>
            <a:endParaRPr lang="en-US" altLang="ja-JP" b="1">
              <a:ea typeface="游ゴシック"/>
            </a:endParaRPr>
          </a:p>
          <a:p>
            <a:pPr algn="ctr"/>
            <a:r>
              <a:rPr lang="ja-JP" altLang="en-US" b="1">
                <a:ea typeface="游ゴシック"/>
              </a:rPr>
              <a:t>コマース</a:t>
            </a:r>
          </a:p>
        </p:txBody>
      </p:sp>
      <p:sp>
        <p:nvSpPr>
          <p:cNvPr id="6" name="楕円 5"/>
          <p:cNvSpPr/>
          <p:nvPr/>
        </p:nvSpPr>
        <p:spPr>
          <a:xfrm>
            <a:off x="3990010" y="3188676"/>
            <a:ext cx="1521961" cy="122727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dirty="0" smtClean="0">
                <a:ea typeface="游ゴシック"/>
              </a:rPr>
              <a:t>テレビショッピング</a:t>
            </a:r>
            <a:endParaRPr lang="ja-JP" altLang="en-US" b="1" dirty="0">
              <a:ea typeface="游ゴシック"/>
            </a:endParaRPr>
          </a:p>
        </p:txBody>
      </p:sp>
      <p:sp>
        <p:nvSpPr>
          <p:cNvPr id="7" name="テキスト ボックス 6"/>
          <p:cNvSpPr txBox="1"/>
          <p:nvPr/>
        </p:nvSpPr>
        <p:spPr>
          <a:xfrm>
            <a:off x="727171" y="4366746"/>
            <a:ext cx="2319299" cy="646331"/>
          </a:xfrm>
          <a:prstGeom prst="rect">
            <a:avLst/>
          </a:prstGeom>
          <a:noFill/>
        </p:spPr>
        <p:txBody>
          <a:bodyPr wrap="square" lIns="91440" tIns="45720" rIns="91440" bIns="45720" rtlCol="0" anchor="t">
            <a:spAutoFit/>
          </a:bodyPr>
          <a:lstStyle/>
          <a:p>
            <a:r>
              <a:rPr lang="ja-JP" altLang="en-US" b="1">
                <a:ea typeface="游ゴシック"/>
              </a:rPr>
              <a:t>双方向</a:t>
            </a:r>
          </a:p>
          <a:p>
            <a:r>
              <a:rPr lang="ja-JP" altLang="en-US" b="1">
                <a:ea typeface="游ゴシック"/>
              </a:rPr>
              <a:t>コミュニケーション</a:t>
            </a:r>
            <a:endParaRPr lang="ja-JP" altLang="en-US" b="1">
              <a:ea typeface="游ゴシック"/>
            </a:endParaRPr>
          </a:p>
        </p:txBody>
      </p:sp>
      <p:sp>
        <p:nvSpPr>
          <p:cNvPr id="8" name="TextBox 7">
            <a:extLst>
              <a:ext uri="{FF2B5EF4-FFF2-40B4-BE49-F238E27FC236}">
                <a16:creationId xmlns:a16="http://schemas.microsoft.com/office/drawing/2014/main" id="{388BB27C-B817-4E35-A9B2-BA7F955D4E56}"/>
              </a:ext>
            </a:extLst>
          </p:cNvPr>
          <p:cNvSpPr txBox="1"/>
          <p:nvPr/>
        </p:nvSpPr>
        <p:spPr>
          <a:xfrm>
            <a:off x="3356710" y="4362938"/>
            <a:ext cx="226450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b="1">
                <a:ea typeface="游ゴシック"/>
              </a:rPr>
              <a:t>一方的</a:t>
            </a:r>
            <a:endParaRPr lang="ja-JP" altLang="en-US" b="1">
              <a:ea typeface="游ゴシック"/>
            </a:endParaRPr>
          </a:p>
          <a:p>
            <a:r>
              <a:rPr lang="ja-JP" altLang="en-US" b="1">
                <a:ea typeface="游ゴシック"/>
              </a:rPr>
              <a:t>コミュニケーション</a:t>
            </a:r>
            <a:endParaRPr lang="ja-JP" altLang="en-US" b="1">
              <a:ea typeface="游ゴシック"/>
            </a:endParaRPr>
          </a:p>
        </p:txBody>
      </p:sp>
      <p:sp>
        <p:nvSpPr>
          <p:cNvPr id="10" name="Rectangle: Rounded Corners 9">
            <a:extLst>
              <a:ext uri="{FF2B5EF4-FFF2-40B4-BE49-F238E27FC236}">
                <a16:creationId xmlns:a16="http://schemas.microsoft.com/office/drawing/2014/main" id="{8A71EB75-1302-4E75-8704-E0586B6DC412}"/>
              </a:ext>
            </a:extLst>
          </p:cNvPr>
          <p:cNvSpPr/>
          <p:nvPr/>
        </p:nvSpPr>
        <p:spPr>
          <a:xfrm>
            <a:off x="6693876" y="4925645"/>
            <a:ext cx="1191845" cy="91830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企業側</a:t>
            </a:r>
          </a:p>
        </p:txBody>
      </p:sp>
      <p:sp>
        <p:nvSpPr>
          <p:cNvPr id="11" name="Arrow: Right 10">
            <a:extLst>
              <a:ext uri="{FF2B5EF4-FFF2-40B4-BE49-F238E27FC236}">
                <a16:creationId xmlns:a16="http://schemas.microsoft.com/office/drawing/2014/main" id="{401BD618-DE19-47B3-8AFE-085FDD5E0A3B}"/>
              </a:ext>
            </a:extLst>
          </p:cNvPr>
          <p:cNvSpPr/>
          <p:nvPr/>
        </p:nvSpPr>
        <p:spPr>
          <a:xfrm>
            <a:off x="8055209" y="5136866"/>
            <a:ext cx="1142999" cy="488461"/>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b="1">
                <a:ea typeface="游ゴシック"/>
              </a:rPr>
              <a:t>一方的</a:t>
            </a:r>
            <a:endParaRPr lang="en-US" b="1">
              <a:ea typeface="游ゴシック"/>
            </a:endParaRPr>
          </a:p>
        </p:txBody>
      </p:sp>
      <p:sp>
        <p:nvSpPr>
          <p:cNvPr id="14" name="Speech Bubble: Oval 13">
            <a:extLst>
              <a:ext uri="{FF2B5EF4-FFF2-40B4-BE49-F238E27FC236}">
                <a16:creationId xmlns:a16="http://schemas.microsoft.com/office/drawing/2014/main" id="{02A4B1AD-F80F-46E0-AF8B-87A098EE6D6F}"/>
              </a:ext>
            </a:extLst>
          </p:cNvPr>
          <p:cNvSpPr/>
          <p:nvPr/>
        </p:nvSpPr>
        <p:spPr>
          <a:xfrm>
            <a:off x="7712319" y="4092271"/>
            <a:ext cx="1944075" cy="918307"/>
          </a:xfrm>
          <a:prstGeom prst="wedgeEllipse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b="1">
                <a:ea typeface="游ゴシック"/>
              </a:rPr>
              <a:t>安い！</a:t>
            </a:r>
          </a:p>
          <a:p>
            <a:pPr algn="ctr"/>
            <a:r>
              <a:rPr lang="ja-JP" altLang="en-US" b="1">
                <a:ea typeface="游ゴシック"/>
              </a:rPr>
              <a:t>お手軽！</a:t>
            </a:r>
          </a:p>
          <a:p>
            <a:pPr algn="ctr"/>
            <a:r>
              <a:rPr lang="ja-JP" altLang="en-US" b="1">
                <a:ea typeface="游ゴシック"/>
              </a:rPr>
              <a:t>オススメ！</a:t>
            </a:r>
          </a:p>
        </p:txBody>
      </p:sp>
      <p:pic>
        <p:nvPicPr>
          <p:cNvPr id="16" name="Picture 16">
            <a:extLst>
              <a:ext uri="{FF2B5EF4-FFF2-40B4-BE49-F238E27FC236}">
                <a16:creationId xmlns:a16="http://schemas.microsoft.com/office/drawing/2014/main" id="{C47D88B9-8BE6-4710-86E3-EFBB3D692E35}"/>
              </a:ext>
            </a:extLst>
          </p:cNvPr>
          <p:cNvPicPr>
            <a:picLocks noChangeAspect="1"/>
          </p:cNvPicPr>
          <p:nvPr/>
        </p:nvPicPr>
        <p:blipFill>
          <a:blip r:embed="rId3"/>
          <a:stretch>
            <a:fillRect/>
          </a:stretch>
        </p:blipFill>
        <p:spPr>
          <a:xfrm>
            <a:off x="9345246" y="1769810"/>
            <a:ext cx="1736970" cy="1872533"/>
          </a:xfrm>
          <a:prstGeom prst="rect">
            <a:avLst/>
          </a:prstGeom>
        </p:spPr>
      </p:pic>
      <p:sp>
        <p:nvSpPr>
          <p:cNvPr id="17" name="Rectangle: Rounded Corners 16">
            <a:extLst>
              <a:ext uri="{FF2B5EF4-FFF2-40B4-BE49-F238E27FC236}">
                <a16:creationId xmlns:a16="http://schemas.microsoft.com/office/drawing/2014/main" id="{025C0AF1-1E5A-48D1-9BFF-432B2158BFA3}"/>
              </a:ext>
            </a:extLst>
          </p:cNvPr>
          <p:cNvSpPr/>
          <p:nvPr/>
        </p:nvSpPr>
        <p:spPr>
          <a:xfrm>
            <a:off x="6692655" y="2042501"/>
            <a:ext cx="1191844" cy="91830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b="1">
                <a:ea typeface="游ゴシック"/>
              </a:rPr>
              <a:t>企業側</a:t>
            </a:r>
          </a:p>
        </p:txBody>
      </p:sp>
      <p:sp>
        <p:nvSpPr>
          <p:cNvPr id="19" name="Speech Bubble: Oval 18">
            <a:extLst>
              <a:ext uri="{FF2B5EF4-FFF2-40B4-BE49-F238E27FC236}">
                <a16:creationId xmlns:a16="http://schemas.microsoft.com/office/drawing/2014/main" id="{2966B064-1E65-49EC-9AF3-EDAB9A19A060}"/>
              </a:ext>
            </a:extLst>
          </p:cNvPr>
          <p:cNvSpPr/>
          <p:nvPr/>
        </p:nvSpPr>
        <p:spPr>
          <a:xfrm>
            <a:off x="6685330" y="701129"/>
            <a:ext cx="2969843" cy="1338383"/>
          </a:xfrm>
          <a:prstGeom prst="wedgeEllipse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b="1">
                <a:ea typeface="游ゴシック"/>
              </a:rPr>
              <a:t>今季のトレンド！</a:t>
            </a:r>
          </a:p>
          <a:p>
            <a:pPr algn="ctr"/>
            <a:r>
              <a:rPr lang="ja-JP" altLang="en-US" b="1">
                <a:ea typeface="游ゴシック"/>
              </a:rPr>
              <a:t>このトップスと合わせるといいよ！</a:t>
            </a:r>
          </a:p>
        </p:txBody>
      </p:sp>
      <p:sp>
        <p:nvSpPr>
          <p:cNvPr id="20" name="Speech Bubble: Oval 19">
            <a:extLst>
              <a:ext uri="{FF2B5EF4-FFF2-40B4-BE49-F238E27FC236}">
                <a16:creationId xmlns:a16="http://schemas.microsoft.com/office/drawing/2014/main" id="{2C7DDFE3-C70B-4432-87C7-EE586E826CC4}"/>
              </a:ext>
            </a:extLst>
          </p:cNvPr>
          <p:cNvSpPr/>
          <p:nvPr/>
        </p:nvSpPr>
        <p:spPr>
          <a:xfrm>
            <a:off x="9348665" y="697466"/>
            <a:ext cx="2520460" cy="1260228"/>
          </a:xfrm>
          <a:prstGeom prst="wedgeEllipseCallou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b="1">
                <a:ea typeface="游ゴシック"/>
              </a:rPr>
              <a:t>前回</a:t>
            </a:r>
            <a:r>
              <a:rPr lang="ja-JP" altLang="en-US" b="1">
                <a:ea typeface="游ゴシック"/>
              </a:rPr>
              <a:t>、配信してた</a:t>
            </a:r>
            <a:r>
              <a:rPr lang="ja-JP" altLang="en-US" b="1">
                <a:ea typeface="游ゴシック"/>
              </a:rPr>
              <a:t>スカート</a:t>
            </a:r>
            <a:r>
              <a:rPr lang="ja-JP" altLang="en-US" b="1">
                <a:ea typeface="游ゴシック"/>
              </a:rPr>
              <a:t>と</a:t>
            </a:r>
            <a:r>
              <a:rPr lang="ja-JP" altLang="en-US" b="1">
                <a:ea typeface="游ゴシック"/>
              </a:rPr>
              <a:t>合う</a:t>
            </a:r>
            <a:r>
              <a:rPr lang="ja-JP" altLang="en-US" b="1">
                <a:ea typeface="游ゴシック"/>
              </a:rPr>
              <a:t>のありますか</a:t>
            </a:r>
            <a:r>
              <a:rPr lang="ja-JP" altLang="en-US" b="1">
                <a:ea typeface="游ゴシック"/>
              </a:rPr>
              <a:t>ー？</a:t>
            </a:r>
          </a:p>
        </p:txBody>
      </p:sp>
      <p:sp>
        <p:nvSpPr>
          <p:cNvPr id="21" name="Arrow: Left-Right 20">
            <a:extLst>
              <a:ext uri="{FF2B5EF4-FFF2-40B4-BE49-F238E27FC236}">
                <a16:creationId xmlns:a16="http://schemas.microsoft.com/office/drawing/2014/main" id="{8D0BB00D-4EB6-428C-9DAE-AF62D1D7287A}"/>
              </a:ext>
            </a:extLst>
          </p:cNvPr>
          <p:cNvSpPr/>
          <p:nvPr/>
        </p:nvSpPr>
        <p:spPr>
          <a:xfrm>
            <a:off x="8051126" y="2291578"/>
            <a:ext cx="1211384" cy="488461"/>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b="1">
                <a:ea typeface="游ゴシック"/>
              </a:rPr>
              <a:t>双方向</a:t>
            </a:r>
            <a:endParaRPr lang="en-US" b="1">
              <a:ea typeface="游ゴシック"/>
            </a:endParaRPr>
          </a:p>
        </p:txBody>
      </p:sp>
      <p:sp>
        <p:nvSpPr>
          <p:cNvPr id="30" name="タイトル 1">
            <a:extLst>
              <a:ext uri="{FF2B5EF4-FFF2-40B4-BE49-F238E27FC236}">
                <a16:creationId xmlns:a16="http://schemas.microsoft.com/office/drawing/2014/main" id="{CD74237F-BB0C-4A39-AAF8-1FE8CD18A329}"/>
              </a:ext>
            </a:extLst>
          </p:cNvPr>
          <p:cNvSpPr txBox="1">
            <a:spLocks/>
          </p:cNvSpPr>
          <p:nvPr/>
        </p:nvSpPr>
        <p:spPr>
          <a:xfrm>
            <a:off x="456688" y="299366"/>
            <a:ext cx="9144000" cy="4778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smtClean="0">
                <a:latin typeface="BIZ UDPゴシック" panose="020B0400000000000000" pitchFamily="50" charset="-128"/>
                <a:ea typeface="BIZ UDPゴシック" panose="020B0400000000000000" pitchFamily="50" charset="-128"/>
              </a:rPr>
              <a:t>仮説③</a:t>
            </a:r>
            <a:endParaRPr lang="ja-JP" altLang="en-US" sz="2800" b="1" dirty="0">
              <a:latin typeface="BIZ UDPゴシック" panose="020B0400000000000000" pitchFamily="50" charset="-128"/>
              <a:ea typeface="BIZ UDPゴシック" panose="020B0400000000000000" pitchFamily="50" charset="-128"/>
            </a:endParaRPr>
          </a:p>
        </p:txBody>
      </p:sp>
      <p:sp>
        <p:nvSpPr>
          <p:cNvPr id="3" name="スライド番号プレースホルダー 2"/>
          <p:cNvSpPr>
            <a:spLocks noGrp="1"/>
          </p:cNvSpPr>
          <p:nvPr>
            <p:ph type="sldNum" sz="quarter" idx="12"/>
          </p:nvPr>
        </p:nvSpPr>
        <p:spPr/>
        <p:txBody>
          <a:bodyPr/>
          <a:lstStyle/>
          <a:p>
            <a:fld id="{9BEE0C86-895A-486D-848D-123B771F4BEB}" type="slidenum">
              <a:rPr kumimoji="1" lang="ja-JP" altLang="en-US" smtClean="0"/>
              <a:t>29</a:t>
            </a:fld>
            <a:endParaRPr kumimoji="1" lang="ja-JP" altLang="en-US"/>
          </a:p>
        </p:txBody>
      </p:sp>
    </p:spTree>
    <p:extLst>
      <p:ext uri="{BB962C8B-B14F-4D97-AF65-F5344CB8AC3E}">
        <p14:creationId xmlns:p14="http://schemas.microsoft.com/office/powerpoint/2010/main" val="3100241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楕円 9"/>
          <p:cNvSpPr/>
          <p:nvPr/>
        </p:nvSpPr>
        <p:spPr>
          <a:xfrm>
            <a:off x="2693504" y="5131447"/>
            <a:ext cx="6520070" cy="1053951"/>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a:xfrm>
            <a:off x="571500" y="0"/>
            <a:ext cx="11620500" cy="1679331"/>
          </a:xfrm>
        </p:spPr>
        <p:txBody>
          <a:bodyPr lIns="108000" tIns="108000" rIns="108000" bIns="108000">
            <a:normAutofit/>
          </a:bodyPr>
          <a:lstStyle/>
          <a:p>
            <a:r>
              <a:rPr lang="ja-JP" altLang="en-US" sz="2800" b="1" dirty="0">
                <a:latin typeface="メイリオ" panose="020B0604030504040204" pitchFamily="50" charset="-128"/>
                <a:ea typeface="メイリオ" panose="020B0604030504040204" pitchFamily="50" charset="-128"/>
              </a:rPr>
              <a:t>現状分析</a:t>
            </a:r>
            <a:r>
              <a:rPr lang="ja-JP" altLang="en-US" b="1" dirty="0">
                <a:latin typeface="メイリオ" panose="020B0604030504040204" pitchFamily="50" charset="-128"/>
                <a:ea typeface="メイリオ" panose="020B0604030504040204" pitchFamily="50" charset="-128"/>
              </a:rPr>
              <a:t/>
            </a:r>
            <a:br>
              <a:rPr lang="ja-JP" altLang="en-US" b="1" dirty="0">
                <a:latin typeface="メイリオ" panose="020B0604030504040204" pitchFamily="50" charset="-128"/>
                <a:ea typeface="メイリオ" panose="020B0604030504040204" pitchFamily="50" charset="-128"/>
              </a:rPr>
            </a:br>
            <a:endParaRPr kumimoji="1" lang="ja-JP" altLang="en-US" b="1" dirty="0">
              <a:latin typeface="メイリオ" panose="020B0604030504040204" pitchFamily="50" charset="-128"/>
              <a:ea typeface="メイリオ" panose="020B0604030504040204" pitchFamily="50" charset="-128"/>
            </a:endParaRPr>
          </a:p>
        </p:txBody>
      </p:sp>
      <p:sp>
        <p:nvSpPr>
          <p:cNvPr id="4" name="タイトル 1"/>
          <p:cNvSpPr txBox="1">
            <a:spLocks/>
          </p:cNvSpPr>
          <p:nvPr/>
        </p:nvSpPr>
        <p:spPr>
          <a:xfrm>
            <a:off x="232996" y="770547"/>
            <a:ext cx="11620500" cy="1679331"/>
          </a:xfrm>
          <a:prstGeom prst="rect">
            <a:avLst/>
          </a:prstGeom>
        </p:spPr>
        <p:txBody>
          <a:bodyPr vert="horz" lIns="108000" tIns="108000" rIns="108000" bIns="10800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dirty="0">
                <a:latin typeface="メイリオ" panose="020B0604030504040204" pitchFamily="50" charset="-128"/>
                <a:ea typeface="メイリオ" panose="020B0604030504040204" pitchFamily="50" charset="-128"/>
              </a:rPr>
              <a:t>ライブコマースとは？①</a:t>
            </a:r>
            <a:br>
              <a:rPr lang="ja-JP" altLang="en-US" sz="3200" b="1" dirty="0">
                <a:latin typeface="メイリオ" panose="020B0604030504040204" pitchFamily="50" charset="-128"/>
                <a:ea typeface="メイリオ" panose="020B0604030504040204" pitchFamily="50" charset="-128"/>
              </a:rPr>
            </a:br>
            <a:endParaRPr lang="ja-JP" altLang="en-US" sz="3200" b="1" dirty="0">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a:xfrm>
            <a:off x="8663354" y="6375872"/>
            <a:ext cx="2743200" cy="365125"/>
          </a:xfrm>
        </p:spPr>
        <p:txBody>
          <a:bodyPr/>
          <a:lstStyle/>
          <a:p>
            <a:fld id="{9BEE0C86-895A-486D-848D-123B771F4BEB}" type="slidenum">
              <a:rPr kumimoji="1" lang="ja-JP" altLang="en-US" smtClean="0"/>
              <a:t>3</a:t>
            </a:fld>
            <a:endParaRPr kumimoji="1" lang="ja-JP" altLang="en-US"/>
          </a:p>
        </p:txBody>
      </p:sp>
      <p:sp>
        <p:nvSpPr>
          <p:cNvPr id="8" name="四角形: 角を丸くする 3">
            <a:extLst>
              <a:ext uri="{FF2B5EF4-FFF2-40B4-BE49-F238E27FC236}">
                <a16:creationId xmlns:a16="http://schemas.microsoft.com/office/drawing/2014/main" id="{D1E1356A-2DEE-44FA-85E5-4165DBA0EEFC}"/>
              </a:ext>
            </a:extLst>
          </p:cNvPr>
          <p:cNvSpPr/>
          <p:nvPr/>
        </p:nvSpPr>
        <p:spPr>
          <a:xfrm>
            <a:off x="872874" y="1923735"/>
            <a:ext cx="10340743" cy="210215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r>
              <a:rPr kumimoji="1" lang="ja-JP" altLang="en-US" sz="2400" dirty="0">
                <a:ln w="0"/>
                <a:solidFill>
                  <a:schemeClr val="tx1"/>
                </a:solidFill>
                <a:effectLst>
                  <a:outerShdw blurRad="38100" dist="19050" dir="2700000" algn="tl" rotWithShape="0">
                    <a:schemeClr val="dk1">
                      <a:alpha val="40000"/>
                    </a:schemeClr>
                  </a:outerShdw>
                </a:effectLst>
                <a:latin typeface="メイリオ" panose="020B0604030504040204" pitchFamily="50" charset="-128"/>
                <a:ea typeface="メイリオ" panose="020B0604030504040204" pitchFamily="50" charset="-128"/>
              </a:rPr>
              <a:t>ライブ配信と電子商取引（</a:t>
            </a:r>
            <a:r>
              <a:rPr kumimoji="1" lang="en-US" altLang="ja-JP" sz="2400" dirty="0">
                <a:ln w="0"/>
                <a:solidFill>
                  <a:schemeClr val="tx1"/>
                </a:solidFill>
                <a:effectLst>
                  <a:outerShdw blurRad="38100" dist="19050" dir="2700000" algn="tl" rotWithShape="0">
                    <a:schemeClr val="dk1">
                      <a:alpha val="40000"/>
                    </a:schemeClr>
                  </a:outerShdw>
                </a:effectLst>
                <a:latin typeface="メイリオ" panose="020B0604030504040204" pitchFamily="50" charset="-128"/>
                <a:ea typeface="メイリオ" panose="020B0604030504040204" pitchFamily="50" charset="-128"/>
              </a:rPr>
              <a:t>EC)</a:t>
            </a:r>
            <a:r>
              <a:rPr kumimoji="1" lang="ja-JP" altLang="en-US" sz="2400" dirty="0">
                <a:ln w="0"/>
                <a:solidFill>
                  <a:schemeClr val="tx1"/>
                </a:solidFill>
                <a:effectLst>
                  <a:outerShdw blurRad="38100" dist="19050" dir="2700000" algn="tl" rotWithShape="0">
                    <a:schemeClr val="dk1">
                      <a:alpha val="40000"/>
                    </a:schemeClr>
                  </a:outerShdw>
                </a:effectLst>
                <a:latin typeface="メイリオ" panose="020B0604030504040204" pitchFamily="50" charset="-128"/>
                <a:ea typeface="メイリオ" panose="020B0604030504040204" pitchFamily="50" charset="-128"/>
              </a:rPr>
              <a:t>を組み合わせた販売形式である。</a:t>
            </a:r>
            <a:endParaRPr kumimoji="1" lang="en-US" altLang="ja-JP" sz="2400" dirty="0">
              <a:ln w="0"/>
              <a:solidFill>
                <a:schemeClr val="tx1"/>
              </a:solidFill>
              <a:effectLst>
                <a:outerShdw blurRad="38100" dist="19050" dir="2700000" algn="tl" rotWithShape="0">
                  <a:schemeClr val="dk1">
                    <a:alpha val="40000"/>
                  </a:schemeClr>
                </a:outerShdw>
              </a:effectLst>
              <a:latin typeface="メイリオ" panose="020B0604030504040204" pitchFamily="50" charset="-128"/>
              <a:ea typeface="メイリオ" panose="020B0604030504040204" pitchFamily="50" charset="-128"/>
            </a:endParaRPr>
          </a:p>
          <a:p>
            <a:r>
              <a:rPr kumimoji="1" lang="ja-JP" altLang="en-US" sz="2400" dirty="0">
                <a:ln w="0"/>
                <a:solidFill>
                  <a:schemeClr val="tx1"/>
                </a:solidFill>
                <a:effectLst>
                  <a:outerShdw blurRad="38100" dist="19050" dir="2700000" algn="tl" rotWithShape="0">
                    <a:schemeClr val="dk1">
                      <a:alpha val="40000"/>
                    </a:schemeClr>
                  </a:outerShdw>
                </a:effectLst>
                <a:latin typeface="メイリオ" panose="020B0604030504040204" pitchFamily="50" charset="-128"/>
                <a:ea typeface="メイリオ" panose="020B0604030504040204" pitchFamily="50" charset="-128"/>
              </a:rPr>
              <a:t>消費者には、ライブ配信で配信者が紹介する</a:t>
            </a:r>
            <a:r>
              <a:rPr lang="ja-JP" altLang="en-US" sz="2400" dirty="0">
                <a:ln w="0"/>
                <a:solidFill>
                  <a:schemeClr val="tx1"/>
                </a:solidFill>
                <a:effectLst>
                  <a:outerShdw blurRad="38100" dist="19050" dir="2700000" algn="tl" rotWithShape="0">
                    <a:schemeClr val="dk1">
                      <a:alpha val="40000"/>
                    </a:schemeClr>
                  </a:outerShdw>
                </a:effectLst>
                <a:latin typeface="メイリオ" panose="020B0604030504040204" pitchFamily="50" charset="-128"/>
                <a:ea typeface="メイリオ" panose="020B0604030504040204" pitchFamily="50" charset="-128"/>
              </a:rPr>
              <a:t>商品について、コメント等でリアルタイムに質問を行いながら、商品を購入できる</a:t>
            </a:r>
            <a:r>
              <a:rPr kumimoji="1" lang="ja-JP" altLang="en-US" sz="2400" dirty="0">
                <a:ln w="0"/>
                <a:solidFill>
                  <a:schemeClr val="tx1"/>
                </a:solidFill>
                <a:effectLst>
                  <a:outerShdw blurRad="38100" dist="19050" dir="2700000" algn="tl" rotWithShape="0">
                    <a:schemeClr val="dk1">
                      <a:alpha val="40000"/>
                    </a:schemeClr>
                  </a:outerShdw>
                </a:effectLst>
                <a:latin typeface="メイリオ" panose="020B0604030504040204" pitchFamily="50" charset="-128"/>
                <a:ea typeface="メイリオ" panose="020B0604030504040204" pitchFamily="50" charset="-128"/>
              </a:rPr>
              <a:t>。</a:t>
            </a:r>
            <a:endParaRPr kumimoji="1" lang="en-US" altLang="ja-JP" sz="2400" dirty="0">
              <a:ln w="0"/>
              <a:solidFill>
                <a:schemeClr val="tx1"/>
              </a:solidFill>
              <a:effectLst>
                <a:outerShdw blurRad="38100" dist="19050" dir="2700000" algn="tl" rotWithShape="0">
                  <a:schemeClr val="dk1">
                    <a:alpha val="40000"/>
                  </a:schemeClr>
                </a:outerShdw>
              </a:effectLst>
              <a:latin typeface="メイリオ" panose="020B0604030504040204" pitchFamily="50" charset="-128"/>
              <a:ea typeface="メイリオ" panose="020B0604030504040204" pitchFamily="50" charset="-128"/>
            </a:endParaRPr>
          </a:p>
          <a:p>
            <a:pPr algn="ctr"/>
            <a:r>
              <a:rPr lang="ja-JP" altLang="en-US" dirty="0">
                <a:ln w="0"/>
                <a:solidFill>
                  <a:schemeClr val="tx1"/>
                </a:solidFill>
                <a:effectLst>
                  <a:outerShdw blurRad="38100" dist="19050" dir="2700000" algn="tl" rotWithShape="0">
                    <a:schemeClr val="dk1">
                      <a:alpha val="40000"/>
                    </a:schemeClr>
                  </a:outerShdw>
                </a:effectLst>
              </a:rPr>
              <a:t>　　　　　　　　　　　　　　　　　　　　　　　　　　　　　　　　　</a:t>
            </a:r>
            <a:endParaRPr kumimoji="1" lang="ja-JP" altLang="en-US" dirty="0">
              <a:ln w="0"/>
              <a:solidFill>
                <a:schemeClr val="tx1"/>
              </a:solidFill>
              <a:effectLst>
                <a:outerShdw blurRad="38100" dist="19050" dir="2700000" algn="tl" rotWithShape="0">
                  <a:schemeClr val="dk1">
                    <a:alpha val="40000"/>
                  </a:schemeClr>
                </a:outerShdw>
              </a:effectLst>
            </a:endParaRPr>
          </a:p>
        </p:txBody>
      </p:sp>
      <p:sp>
        <p:nvSpPr>
          <p:cNvPr id="9" name="テキスト ボックス 8"/>
          <p:cNvSpPr txBox="1"/>
          <p:nvPr/>
        </p:nvSpPr>
        <p:spPr>
          <a:xfrm>
            <a:off x="6731007" y="3503828"/>
            <a:ext cx="4482610" cy="276999"/>
          </a:xfrm>
          <a:prstGeom prst="rect">
            <a:avLst/>
          </a:prstGeom>
          <a:noFill/>
        </p:spPr>
        <p:txBody>
          <a:bodyPr wrap="square" rtlCol="0">
            <a:spAutoFit/>
          </a:bodyPr>
          <a:lstStyle/>
          <a:p>
            <a:r>
              <a:rPr lang="ja-JP" altLang="en-US" sz="1200">
                <a:latin typeface="メイリオ" panose="020B0604030504040204" pitchFamily="50" charset="-128"/>
                <a:ea typeface="メイリオ" panose="020B0604030504040204" pitchFamily="50" charset="-128"/>
              </a:rPr>
              <a:t>（三菱</a:t>
            </a:r>
            <a:r>
              <a:rPr lang="en-US" altLang="ja-JP" sz="1200">
                <a:latin typeface="メイリオ" panose="020B0604030504040204" pitchFamily="50" charset="-128"/>
                <a:ea typeface="メイリオ" panose="020B0604030504040204" pitchFamily="50" charset="-128"/>
              </a:rPr>
              <a:t>UFJ</a:t>
            </a:r>
            <a:r>
              <a:rPr lang="ja-JP" altLang="en-US" sz="1200">
                <a:latin typeface="メイリオ" panose="020B0604030504040204" pitchFamily="50" charset="-128"/>
                <a:ea typeface="メイリオ" panose="020B0604030504040204" pitchFamily="50" charset="-128"/>
              </a:rPr>
              <a:t>リサーチ＆コンサルティング、</a:t>
            </a:r>
            <a:r>
              <a:rPr lang="en-US" altLang="ja-JP" sz="1200">
                <a:latin typeface="メイリオ" panose="020B0604030504040204" pitchFamily="50" charset="-128"/>
                <a:ea typeface="メイリオ" panose="020B0604030504040204" pitchFamily="50" charset="-128"/>
              </a:rPr>
              <a:t>2020/06/06)</a:t>
            </a:r>
            <a:endParaRPr kumimoji="1" lang="ja-JP" altLang="en-US" sz="1200">
              <a:latin typeface="メイリオ" panose="020B0604030504040204" pitchFamily="50" charset="-128"/>
              <a:ea typeface="メイリオ" panose="020B0604030504040204" pitchFamily="50" charset="-128"/>
            </a:endParaRPr>
          </a:p>
        </p:txBody>
      </p:sp>
      <p:sp>
        <p:nvSpPr>
          <p:cNvPr id="5" name="下矢印 4"/>
          <p:cNvSpPr/>
          <p:nvPr/>
        </p:nvSpPr>
        <p:spPr>
          <a:xfrm>
            <a:off x="5422232" y="4274377"/>
            <a:ext cx="1308775" cy="805460"/>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6" name="テキスト ボックス 5"/>
          <p:cNvSpPr txBox="1"/>
          <p:nvPr/>
        </p:nvSpPr>
        <p:spPr>
          <a:xfrm>
            <a:off x="1320135" y="5328328"/>
            <a:ext cx="9512967" cy="707886"/>
          </a:xfrm>
          <a:prstGeom prst="rect">
            <a:avLst/>
          </a:prstGeom>
          <a:noFill/>
        </p:spPr>
        <p:txBody>
          <a:bodyPr wrap="square" rtlCol="0">
            <a:spAutoFit/>
          </a:bodyPr>
          <a:lstStyle/>
          <a:p>
            <a:pPr algn="ctr"/>
            <a:r>
              <a:rPr kumimoji="1" lang="ja-JP" altLang="en-US" sz="4000" dirty="0">
                <a:latin typeface="メイリオ" panose="020B0604030504040204" pitchFamily="50" charset="-128"/>
                <a:ea typeface="メイリオ" panose="020B0604030504040204" pitchFamily="50" charset="-128"/>
              </a:rPr>
              <a:t>ライブ配信</a:t>
            </a:r>
            <a:r>
              <a:rPr kumimoji="1" lang="en-US" altLang="ja-JP" sz="4000" dirty="0">
                <a:latin typeface="メイリオ" panose="020B0604030504040204" pitchFamily="50" charset="-128"/>
                <a:ea typeface="メイリオ" panose="020B0604030504040204" pitchFamily="50" charset="-128"/>
              </a:rPr>
              <a:t>×EC</a:t>
            </a:r>
            <a:endParaRPr kumimoji="1" lang="ja-JP" altLang="en-US" sz="40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4584217" y="6251599"/>
            <a:ext cx="6470374" cy="369332"/>
          </a:xfrm>
          <a:prstGeom prst="rect">
            <a:avLst/>
          </a:prstGeom>
          <a:noFill/>
        </p:spPr>
        <p:txBody>
          <a:bodyPr wrap="square" rtlCol="0">
            <a:spAutoFit/>
          </a:bodyPr>
          <a:lstStyle/>
          <a:p>
            <a:r>
              <a:rPr lang="en-US" altLang="ja-JP" dirty="0" smtClean="0">
                <a:solidFill>
                  <a:srgbClr val="FF0000"/>
                </a:solidFill>
              </a:rPr>
              <a:t>※</a:t>
            </a:r>
            <a:r>
              <a:rPr lang="ja-JP" altLang="en-US" dirty="0" smtClean="0">
                <a:solidFill>
                  <a:srgbClr val="FF0000"/>
                </a:solidFill>
              </a:rPr>
              <a:t>アーカイブ配信（期間内にいつでも視聴可能）は含めない</a:t>
            </a:r>
            <a:endParaRPr kumimoji="1" lang="ja-JP" altLang="en-US" dirty="0">
              <a:solidFill>
                <a:srgbClr val="FF0000"/>
              </a:solidFill>
            </a:endParaRPr>
          </a:p>
        </p:txBody>
      </p:sp>
    </p:spTree>
    <p:extLst>
      <p:ext uri="{BB962C8B-B14F-4D97-AF65-F5344CB8AC3E}">
        <p14:creationId xmlns:p14="http://schemas.microsoft.com/office/powerpoint/2010/main" val="15845389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74237F-BB0C-4A39-AAF8-1FE8CD18A329}"/>
              </a:ext>
            </a:extLst>
          </p:cNvPr>
          <p:cNvSpPr>
            <a:spLocks noGrp="1"/>
          </p:cNvSpPr>
          <p:nvPr>
            <p:ph type="ctrTitle"/>
          </p:nvPr>
        </p:nvSpPr>
        <p:spPr>
          <a:xfrm>
            <a:off x="1524000" y="1122363"/>
            <a:ext cx="9144000" cy="477837"/>
          </a:xfrm>
        </p:spPr>
        <p:txBody>
          <a:bodyPr>
            <a:normAutofit/>
          </a:bodyPr>
          <a:lstStyle/>
          <a:p>
            <a:pPr algn="l"/>
            <a:r>
              <a:rPr kumimoji="1" lang="ja-JP" altLang="en-US" sz="2800" b="1" dirty="0">
                <a:latin typeface="BIZ UDPゴシック" panose="020B0400000000000000" pitchFamily="50" charset="-128"/>
                <a:ea typeface="BIZ UDPゴシック" panose="020B0400000000000000" pitchFamily="50" charset="-128"/>
              </a:rPr>
              <a:t>仮説③</a:t>
            </a:r>
          </a:p>
        </p:txBody>
      </p:sp>
      <p:sp>
        <p:nvSpPr>
          <p:cNvPr id="3" name="字幕 2">
            <a:extLst>
              <a:ext uri="{FF2B5EF4-FFF2-40B4-BE49-F238E27FC236}">
                <a16:creationId xmlns:a16="http://schemas.microsoft.com/office/drawing/2014/main" id="{AF0FBB5D-5CAD-4E0A-9455-8D0FAB681E6C}"/>
              </a:ext>
            </a:extLst>
          </p:cNvPr>
          <p:cNvSpPr>
            <a:spLocks noGrp="1"/>
          </p:cNvSpPr>
          <p:nvPr>
            <p:ph type="subTitle" idx="1"/>
          </p:nvPr>
        </p:nvSpPr>
        <p:spPr>
          <a:xfrm>
            <a:off x="1529918" y="2947386"/>
            <a:ext cx="9144000" cy="2354804"/>
          </a:xfrm>
        </p:spPr>
        <p:txBody>
          <a:bodyPr>
            <a:normAutofit/>
          </a:bodyPr>
          <a:lstStyle/>
          <a:p>
            <a:pPr algn="l"/>
            <a:r>
              <a:rPr lang="ja-JP" altLang="en-US" sz="3200" b="1">
                <a:ea typeface="游ゴシック"/>
              </a:rPr>
              <a:t>ライブコマースはテレビショッピングよりも顧客に</a:t>
            </a:r>
            <a:r>
              <a:rPr lang="ja-JP" altLang="en-US" sz="3600" b="1">
                <a:ea typeface="游ゴシック"/>
              </a:rPr>
              <a:t>買いたい</a:t>
            </a:r>
            <a:r>
              <a:rPr lang="ja-JP" altLang="en-US" sz="3200" b="1">
                <a:ea typeface="游ゴシック"/>
              </a:rPr>
              <a:t>と思わせる効果がある。</a:t>
            </a:r>
          </a:p>
        </p:txBody>
      </p:sp>
      <p:sp>
        <p:nvSpPr>
          <p:cNvPr id="4" name="スライド番号プレースホルダー 3"/>
          <p:cNvSpPr>
            <a:spLocks noGrp="1"/>
          </p:cNvSpPr>
          <p:nvPr>
            <p:ph type="sldNum" sz="quarter" idx="12"/>
          </p:nvPr>
        </p:nvSpPr>
        <p:spPr/>
        <p:txBody>
          <a:bodyPr/>
          <a:lstStyle/>
          <a:p>
            <a:fld id="{9BEE0C86-895A-486D-848D-123B771F4BEB}" type="slidenum">
              <a:rPr lang="ja-JP" altLang="en-US" smtClean="0"/>
              <a:pPr/>
              <a:t>30</a:t>
            </a:fld>
            <a:endParaRPr lang="ja-JP" altLang="en-US"/>
          </a:p>
        </p:txBody>
      </p:sp>
      <p:sp>
        <p:nvSpPr>
          <p:cNvPr id="5" name="Frame 4">
            <a:extLst>
              <a:ext uri="{FF2B5EF4-FFF2-40B4-BE49-F238E27FC236}">
                <a16:creationId xmlns:a16="http://schemas.microsoft.com/office/drawing/2014/main" id="{6D4999FD-F27D-41BE-9187-14EA3D149B1B}"/>
              </a:ext>
            </a:extLst>
          </p:cNvPr>
          <p:cNvSpPr/>
          <p:nvPr/>
        </p:nvSpPr>
        <p:spPr>
          <a:xfrm>
            <a:off x="1125415" y="2424723"/>
            <a:ext cx="9896229" cy="2012459"/>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327869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36790B-DF49-4342-B23E-8B260939B737}"/>
              </a:ext>
            </a:extLst>
          </p:cNvPr>
          <p:cNvSpPr>
            <a:spLocks noGrp="1"/>
          </p:cNvSpPr>
          <p:nvPr>
            <p:ph type="ctrTitle"/>
          </p:nvPr>
        </p:nvSpPr>
        <p:spPr>
          <a:xfrm>
            <a:off x="1524000" y="1122363"/>
            <a:ext cx="9144000" cy="573272"/>
          </a:xfrm>
        </p:spPr>
        <p:txBody>
          <a:bodyPr>
            <a:normAutofit/>
          </a:bodyPr>
          <a:lstStyle/>
          <a:p>
            <a:pPr algn="l"/>
            <a:r>
              <a:rPr kumimoji="1" lang="ja-JP" altLang="en-US" sz="2800" b="1">
                <a:latin typeface="BIZ UDPゴシック" panose="020B0400000000000000" pitchFamily="50" charset="-128"/>
                <a:ea typeface="BIZ UDPゴシック" panose="020B0400000000000000" pitchFamily="50" charset="-128"/>
              </a:rPr>
              <a:t>学術的インプリケーション</a:t>
            </a:r>
          </a:p>
        </p:txBody>
      </p:sp>
      <p:sp>
        <p:nvSpPr>
          <p:cNvPr id="3" name="字幕 2">
            <a:extLst>
              <a:ext uri="{FF2B5EF4-FFF2-40B4-BE49-F238E27FC236}">
                <a16:creationId xmlns:a16="http://schemas.microsoft.com/office/drawing/2014/main" id="{9B8479B3-C9A5-4F25-9FA7-C47187F655D1}"/>
              </a:ext>
            </a:extLst>
          </p:cNvPr>
          <p:cNvSpPr>
            <a:spLocks noGrp="1"/>
          </p:cNvSpPr>
          <p:nvPr>
            <p:ph type="subTitle" idx="1"/>
          </p:nvPr>
        </p:nvSpPr>
        <p:spPr>
          <a:xfrm>
            <a:off x="1524000" y="2707688"/>
            <a:ext cx="9144000" cy="2550111"/>
          </a:xfrm>
        </p:spPr>
        <p:txBody>
          <a:bodyPr>
            <a:normAutofit/>
          </a:bodyPr>
          <a:lstStyle/>
          <a:p>
            <a:pPr algn="l"/>
            <a:r>
              <a:rPr lang="ja-JP" altLang="en-US" sz="3600" b="1">
                <a:ea typeface="游ゴシック"/>
              </a:rPr>
              <a:t>ライブコマースはロイヤルティが高い人の購買意欲に影響を与えることが分かる。</a:t>
            </a:r>
          </a:p>
        </p:txBody>
      </p:sp>
      <p:sp>
        <p:nvSpPr>
          <p:cNvPr id="4" name="スライド番号プレースホルダー 3"/>
          <p:cNvSpPr>
            <a:spLocks noGrp="1"/>
          </p:cNvSpPr>
          <p:nvPr>
            <p:ph type="sldNum" sz="quarter" idx="12"/>
          </p:nvPr>
        </p:nvSpPr>
        <p:spPr/>
        <p:txBody>
          <a:bodyPr/>
          <a:lstStyle/>
          <a:p>
            <a:fld id="{9BEE0C86-895A-486D-848D-123B771F4BEB}" type="slidenum">
              <a:rPr lang="ja-JP" altLang="en-US" smtClean="0"/>
              <a:pPr/>
              <a:t>31</a:t>
            </a:fld>
            <a:endParaRPr lang="ja-JP" altLang="en-US"/>
          </a:p>
        </p:txBody>
      </p:sp>
    </p:spTree>
    <p:extLst>
      <p:ext uri="{BB962C8B-B14F-4D97-AF65-F5344CB8AC3E}">
        <p14:creationId xmlns:p14="http://schemas.microsoft.com/office/powerpoint/2010/main" val="14716975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F5571B-5691-4609-9B96-1102F7F9108F}"/>
              </a:ext>
            </a:extLst>
          </p:cNvPr>
          <p:cNvSpPr>
            <a:spLocks noGrp="1"/>
          </p:cNvSpPr>
          <p:nvPr>
            <p:ph type="ctrTitle"/>
          </p:nvPr>
        </p:nvSpPr>
        <p:spPr>
          <a:xfrm>
            <a:off x="1524000" y="1122363"/>
            <a:ext cx="9144000" cy="653171"/>
          </a:xfrm>
        </p:spPr>
        <p:txBody>
          <a:bodyPr>
            <a:normAutofit/>
          </a:bodyPr>
          <a:lstStyle/>
          <a:p>
            <a:pPr algn="l"/>
            <a:r>
              <a:rPr kumimoji="1" lang="ja-JP" altLang="en-US" sz="2800" b="1" dirty="0">
                <a:latin typeface="BIZ UDPゴシック" panose="020B0400000000000000" pitchFamily="50" charset="-128"/>
                <a:ea typeface="BIZ UDPゴシック" panose="020B0400000000000000" pitchFamily="50" charset="-128"/>
              </a:rPr>
              <a:t>実務的インプリケーション</a:t>
            </a:r>
          </a:p>
        </p:txBody>
      </p:sp>
      <p:sp>
        <p:nvSpPr>
          <p:cNvPr id="3" name="字幕 2">
            <a:extLst>
              <a:ext uri="{FF2B5EF4-FFF2-40B4-BE49-F238E27FC236}">
                <a16:creationId xmlns:a16="http://schemas.microsoft.com/office/drawing/2014/main" id="{34BE3658-CAC0-4675-B118-D95E536E936A}"/>
              </a:ext>
            </a:extLst>
          </p:cNvPr>
          <p:cNvSpPr>
            <a:spLocks noGrp="1"/>
          </p:cNvSpPr>
          <p:nvPr>
            <p:ph type="subTitle" idx="1"/>
          </p:nvPr>
        </p:nvSpPr>
        <p:spPr>
          <a:xfrm>
            <a:off x="1524000" y="2583402"/>
            <a:ext cx="9144000" cy="2674398"/>
          </a:xfrm>
        </p:spPr>
        <p:txBody>
          <a:bodyPr>
            <a:noAutofit/>
          </a:bodyPr>
          <a:lstStyle/>
          <a:p>
            <a:pPr algn="l"/>
            <a:r>
              <a:rPr lang="ja-JP" altLang="en-US" sz="3600" b="1">
                <a:ea typeface="游ゴシック"/>
              </a:rPr>
              <a:t>ライブコマースを成功させるためには、即時間性や双方向コミュニケーションという特徴を意識した販売が重要であることが分かる。</a:t>
            </a:r>
          </a:p>
        </p:txBody>
      </p:sp>
      <p:sp>
        <p:nvSpPr>
          <p:cNvPr id="4" name="スライド番号プレースホルダー 3"/>
          <p:cNvSpPr>
            <a:spLocks noGrp="1"/>
          </p:cNvSpPr>
          <p:nvPr>
            <p:ph type="sldNum" sz="quarter" idx="12"/>
          </p:nvPr>
        </p:nvSpPr>
        <p:spPr/>
        <p:txBody>
          <a:bodyPr/>
          <a:lstStyle/>
          <a:p>
            <a:fld id="{9BEE0C86-895A-486D-848D-123B771F4BEB}" type="slidenum">
              <a:rPr lang="ja-JP" altLang="en-US" smtClean="0"/>
              <a:pPr/>
              <a:t>32</a:t>
            </a:fld>
            <a:endParaRPr lang="ja-JP" altLang="en-US"/>
          </a:p>
        </p:txBody>
      </p:sp>
    </p:spTree>
    <p:extLst>
      <p:ext uri="{BB962C8B-B14F-4D97-AF65-F5344CB8AC3E}">
        <p14:creationId xmlns:p14="http://schemas.microsoft.com/office/powerpoint/2010/main" val="7425617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712176"/>
            <a:ext cx="10873154" cy="6304086"/>
          </a:xfrm>
        </p:spPr>
        <p:txBody>
          <a:bodyPr>
            <a:normAutofit fontScale="25000" lnSpcReduction="20000"/>
          </a:bodyPr>
          <a:lstStyle/>
          <a:p>
            <a:r>
              <a:rPr lang="ja-JP" altLang="ja-JP" sz="6400"/>
              <a:t>経済産業省</a:t>
            </a:r>
            <a:r>
              <a:rPr lang="en-US" altLang="ja-JP" sz="6400"/>
              <a:t> </a:t>
            </a:r>
            <a:r>
              <a:rPr lang="ja-JP" altLang="ja-JP" sz="6400"/>
              <a:t>　</a:t>
            </a:r>
            <a:endParaRPr lang="en-US" altLang="ja-JP" sz="6400"/>
          </a:p>
          <a:p>
            <a:pPr marL="0" indent="0">
              <a:buNone/>
            </a:pPr>
            <a:r>
              <a:rPr lang="ja-JP" altLang="ja-JP" sz="6400"/>
              <a:t>令和元年度内外一体の経済成長戦略構築にかかる国際経済調査事業（電子商取引に関する市場調査）</a:t>
            </a:r>
            <a:r>
              <a:rPr lang="en-US" altLang="ja-JP" sz="6400"/>
              <a:t>(2020/07/22)</a:t>
            </a:r>
            <a:endParaRPr lang="ja-JP" altLang="ja-JP" sz="6400"/>
          </a:p>
          <a:p>
            <a:pPr marL="0" indent="0">
              <a:buNone/>
            </a:pPr>
            <a:r>
              <a:rPr lang="ja-JP" altLang="en-US" sz="6400" u="sng">
                <a:hlinkClick r:id="rId2"/>
              </a:rPr>
              <a:t>　</a:t>
            </a:r>
            <a:r>
              <a:rPr lang="en-US" altLang="ja-JP" sz="6400" u="sng">
                <a:hlinkClick r:id="rId2"/>
              </a:rPr>
              <a:t>https://www.meti.go.jp/press/2020/07/20200722003/20200722003-1.pdf</a:t>
            </a:r>
            <a:endParaRPr lang="ja-JP" altLang="ja-JP" sz="6400"/>
          </a:p>
          <a:p>
            <a:r>
              <a:rPr lang="ja-JP" altLang="ja-JP" sz="6400"/>
              <a:t>三菱</a:t>
            </a:r>
            <a:r>
              <a:rPr lang="en-US" altLang="ja-JP" sz="6400"/>
              <a:t>UFJ</a:t>
            </a:r>
            <a:r>
              <a:rPr lang="ja-JP" altLang="ja-JP" sz="6400"/>
              <a:t>リサーチ・コンサルティング</a:t>
            </a:r>
            <a:endParaRPr lang="en-US" altLang="ja-JP" sz="6400"/>
          </a:p>
          <a:p>
            <a:pPr marL="0" indent="0">
              <a:buNone/>
            </a:pPr>
            <a:r>
              <a:rPr lang="ja-JP" altLang="ja-JP" sz="6400"/>
              <a:t>ライブコマースの動向整理（</a:t>
            </a:r>
            <a:r>
              <a:rPr lang="en-US" altLang="ja-JP" sz="6400"/>
              <a:t>2020/06/06</a:t>
            </a:r>
            <a:r>
              <a:rPr lang="ja-JP" altLang="ja-JP" sz="6400"/>
              <a:t>）</a:t>
            </a:r>
            <a:r>
              <a:rPr lang="ja-JP" altLang="en-US" sz="6400"/>
              <a:t>　</a:t>
            </a:r>
            <a:r>
              <a:rPr lang="en-US" altLang="ja-JP" sz="6400" u="sng">
                <a:hlinkClick r:id="rId3"/>
              </a:rPr>
              <a:t>https://www.caa.go.jp/policies/policy/consumer_policy/caution/internet/pdf/caution_internet_200717_0001.pdf#search='%E4%B8%89%E8%8F%B1UFJ%E3%83%AA%E3%82%B5%E3%83%BC%E3%83%81%E3%83%BB%E3%82%B3%E3%83%B3%E3%82%B5%E3%83%AB%E3%83%86%E3%82%A3%E3%83%B3%E3%82%B0%EF%BC%882020%2F06%2F06%EF%BC%89%E3%83%A9%E3%82%A4%E3%83%96%E3%82%B3%E3%83%9E%E3%83%BC%E3%82%B9%E3%81%AE%E5%8B%95%E5%90%91%E6%95%B4%E7%90%86</a:t>
            </a:r>
            <a:r>
              <a:rPr lang="en-US" altLang="ja-JP" sz="6400"/>
              <a:t>'</a:t>
            </a:r>
            <a:endParaRPr lang="ja-JP" altLang="ja-JP" sz="6400"/>
          </a:p>
          <a:p>
            <a:r>
              <a:rPr lang="ja-JP" altLang="ja-JP" sz="6400"/>
              <a:t>日経</a:t>
            </a:r>
            <a:r>
              <a:rPr lang="en-US" altLang="ja-JP" sz="6400"/>
              <a:t>MJ</a:t>
            </a:r>
            <a:endParaRPr lang="ja-JP" altLang="ja-JP" sz="6400"/>
          </a:p>
          <a:p>
            <a:pPr marL="0" indent="0">
              <a:buNone/>
            </a:pPr>
            <a:r>
              <a:rPr lang="ja-JP" altLang="ja-JP" sz="6400"/>
              <a:t>ベルクルーズのライブコマース　成功の秘訣は顧客視点と笑顔（</a:t>
            </a:r>
            <a:r>
              <a:rPr lang="en-US" altLang="ja-JP" sz="6400"/>
              <a:t>2020/08/21</a:t>
            </a:r>
            <a:r>
              <a:rPr lang="ja-JP" altLang="ja-JP" sz="6400"/>
              <a:t>）</a:t>
            </a:r>
          </a:p>
          <a:p>
            <a:pPr marL="0" indent="0">
              <a:buNone/>
            </a:pPr>
            <a:r>
              <a:rPr lang="ja-JP" altLang="en-US" sz="6400" u="sng">
                <a:hlinkClick r:id="rId4"/>
              </a:rPr>
              <a:t>　</a:t>
            </a:r>
            <a:r>
              <a:rPr lang="en-US" altLang="ja-JP" sz="6400" u="sng">
                <a:hlinkClick r:id="rId4"/>
              </a:rPr>
              <a:t>https://www.nikkei.com/article/DGXKZO62844480Q0A820C2H56A00/</a:t>
            </a:r>
            <a:endParaRPr lang="ja-JP" altLang="ja-JP" sz="6400"/>
          </a:p>
          <a:p>
            <a:pPr marL="0" indent="0">
              <a:buNone/>
            </a:pPr>
            <a:r>
              <a:rPr lang="ja-JP" altLang="ja-JP" sz="6400"/>
              <a:t>ライブコマース、買い物の楽しさ　双方向で共感生む</a:t>
            </a:r>
            <a:r>
              <a:rPr lang="en-US" altLang="ja-JP" sz="6400"/>
              <a:t>(2020/04/21)</a:t>
            </a:r>
            <a:endParaRPr lang="ja-JP" altLang="ja-JP" sz="6400"/>
          </a:p>
          <a:p>
            <a:pPr marL="0" indent="0">
              <a:buNone/>
            </a:pPr>
            <a:r>
              <a:rPr lang="ja-JP" altLang="en-US" sz="6400" u="sng">
                <a:hlinkClick r:id="rId5"/>
              </a:rPr>
              <a:t>　　</a:t>
            </a:r>
            <a:r>
              <a:rPr lang="en-US" altLang="ja-JP" sz="6400" u="sng">
                <a:hlinkClick r:id="rId5"/>
              </a:rPr>
              <a:t>https://www.nikkei.com/article/DGXMZO58193190X10C20A4H34A00/</a:t>
            </a:r>
            <a:endParaRPr lang="ja-JP" altLang="ja-JP" sz="6400"/>
          </a:p>
          <a:p>
            <a:r>
              <a:rPr lang="en-US" altLang="ja-JP" sz="6400"/>
              <a:t>PRTIMES</a:t>
            </a:r>
            <a:endParaRPr lang="ja-JP" altLang="ja-JP" sz="6400"/>
          </a:p>
          <a:p>
            <a:pPr marL="0" indent="0">
              <a:buNone/>
            </a:pPr>
            <a:r>
              <a:rPr lang="ja-JP" altLang="en-US" sz="6400"/>
              <a:t>　</a:t>
            </a:r>
            <a:r>
              <a:rPr lang="ja-JP" altLang="ja-JP" sz="6400"/>
              <a:t>三越伊勢丹お中元ライブコマース好調！視聴者数は</a:t>
            </a:r>
            <a:r>
              <a:rPr lang="en-US" altLang="ja-JP" sz="6400"/>
              <a:t>3</a:t>
            </a:r>
            <a:r>
              <a:rPr lang="ja-JP" altLang="ja-JP" sz="6400"/>
              <a:t>万人を超え、ライブコマース経由の売上は過去最高を更新しました。本日午後</a:t>
            </a:r>
            <a:r>
              <a:rPr lang="en-US" altLang="ja-JP" sz="6400"/>
              <a:t>7</a:t>
            </a:r>
            <a:r>
              <a:rPr lang="ja-JP" altLang="ja-JP" sz="6400"/>
              <a:t>時からはお酒のライブコマースを開催。（</a:t>
            </a:r>
            <a:r>
              <a:rPr lang="en-US" altLang="ja-JP" sz="6400"/>
              <a:t>2020/06/26</a:t>
            </a:r>
            <a:r>
              <a:rPr lang="ja-JP" altLang="ja-JP" sz="6400"/>
              <a:t>）</a:t>
            </a:r>
          </a:p>
          <a:p>
            <a:pPr marL="0" indent="0">
              <a:buNone/>
            </a:pPr>
            <a:r>
              <a:rPr lang="ja-JP" altLang="en-US" sz="6400" u="sng">
                <a:hlinkClick r:id="rId6"/>
              </a:rPr>
              <a:t>　</a:t>
            </a:r>
            <a:r>
              <a:rPr lang="en-US" altLang="ja-JP" sz="6400" u="sng">
                <a:hlinkClick r:id="rId6"/>
              </a:rPr>
              <a:t>https://prtimes.jp/main/html/rd/p/000001335.000008372.html</a:t>
            </a:r>
            <a:endParaRPr lang="ja-JP" altLang="ja-JP" sz="6400"/>
          </a:p>
          <a:p>
            <a:r>
              <a:rPr lang="ja-JP" altLang="ja-JP" sz="6400"/>
              <a:t>小柄女性向けブランド『</a:t>
            </a:r>
            <a:r>
              <a:rPr lang="en-US" altLang="ja-JP" sz="6400"/>
              <a:t>COHINA</a:t>
            </a:r>
            <a:r>
              <a:rPr lang="ja-JP" altLang="ja-JP" sz="6400"/>
              <a:t>』がオープン</a:t>
            </a:r>
            <a:r>
              <a:rPr lang="en-US" altLang="ja-JP" sz="6400"/>
              <a:t>2</a:t>
            </a:r>
            <a:r>
              <a:rPr lang="ja-JP" altLang="ja-JP" sz="6400"/>
              <a:t>周年！売上</a:t>
            </a:r>
            <a:r>
              <a:rPr lang="en-US" altLang="ja-JP" sz="6400"/>
              <a:t>220%</a:t>
            </a:r>
            <a:r>
              <a:rPr lang="ja-JP" altLang="ja-JP" sz="6400"/>
              <a:t>成長を達成</a:t>
            </a:r>
            <a:r>
              <a:rPr lang="en-US" altLang="ja-JP" sz="6400"/>
              <a:t>(2020/01/24)</a:t>
            </a:r>
            <a:endParaRPr lang="ja-JP" altLang="ja-JP" sz="6400"/>
          </a:p>
          <a:p>
            <a:pPr marL="0" indent="0">
              <a:buNone/>
            </a:pPr>
            <a:r>
              <a:rPr lang="ja-JP" altLang="en-US" sz="6400" u="sng">
                <a:hlinkClick r:id="rId7"/>
              </a:rPr>
              <a:t>　</a:t>
            </a:r>
            <a:r>
              <a:rPr lang="en-US" altLang="ja-JP" sz="6400" u="sng">
                <a:hlinkClick r:id="rId7"/>
              </a:rPr>
              <a:t>https://prtimes.jp/main/html/rd/p/000000001.000032762.html</a:t>
            </a:r>
            <a:endParaRPr lang="ja-JP" altLang="ja-JP" sz="6400"/>
          </a:p>
        </p:txBody>
      </p:sp>
      <p:sp>
        <p:nvSpPr>
          <p:cNvPr id="4" name="スライド番号プレースホルダー 3"/>
          <p:cNvSpPr>
            <a:spLocks noGrp="1"/>
          </p:cNvSpPr>
          <p:nvPr>
            <p:ph type="sldNum" sz="quarter" idx="12"/>
          </p:nvPr>
        </p:nvSpPr>
        <p:spPr/>
        <p:txBody>
          <a:bodyPr/>
          <a:lstStyle/>
          <a:p>
            <a:fld id="{9BEE0C86-895A-486D-848D-123B771F4BEB}" type="slidenum">
              <a:rPr kumimoji="1" lang="ja-JP" altLang="en-US" smtClean="0"/>
              <a:t>33</a:t>
            </a:fld>
            <a:endParaRPr kumimoji="1" lang="ja-JP" altLang="en-US"/>
          </a:p>
        </p:txBody>
      </p:sp>
      <p:sp>
        <p:nvSpPr>
          <p:cNvPr id="5" name="テキスト ボックス 4"/>
          <p:cNvSpPr txBox="1"/>
          <p:nvPr/>
        </p:nvSpPr>
        <p:spPr>
          <a:xfrm>
            <a:off x="773723" y="281354"/>
            <a:ext cx="2382716" cy="646331"/>
          </a:xfrm>
          <a:prstGeom prst="rect">
            <a:avLst/>
          </a:prstGeom>
          <a:noFill/>
        </p:spPr>
        <p:txBody>
          <a:bodyPr wrap="square" rtlCol="0">
            <a:spAutoFit/>
          </a:bodyPr>
          <a:lstStyle/>
          <a:p>
            <a:pPr lvl="0"/>
            <a:r>
              <a:rPr lang="ja-JP" altLang="ja-JP" b="1"/>
              <a:t>参考文献・</a:t>
            </a:r>
            <a:r>
              <a:rPr lang="en-US" altLang="ja-JP" b="1"/>
              <a:t>URL</a:t>
            </a:r>
            <a:endParaRPr lang="ja-JP" altLang="ja-JP" b="1"/>
          </a:p>
          <a:p>
            <a:endParaRPr kumimoji="1" lang="ja-JP" altLang="en-US"/>
          </a:p>
        </p:txBody>
      </p:sp>
    </p:spTree>
    <p:extLst>
      <p:ext uri="{BB962C8B-B14F-4D97-AF65-F5344CB8AC3E}">
        <p14:creationId xmlns:p14="http://schemas.microsoft.com/office/powerpoint/2010/main" val="6179310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759068" y="398706"/>
            <a:ext cx="11022623" cy="6140206"/>
          </a:xfrm>
        </p:spPr>
        <p:txBody>
          <a:bodyPr>
            <a:noAutofit/>
          </a:bodyPr>
          <a:lstStyle/>
          <a:p>
            <a:r>
              <a:rPr lang="ja-JP" altLang="ja-JP" sz="1600" dirty="0"/>
              <a:t>マクロミル</a:t>
            </a:r>
          </a:p>
          <a:p>
            <a:pPr marL="0" indent="0">
              <a:buNone/>
            </a:pPr>
            <a:r>
              <a:rPr lang="ja-JP" altLang="en-US" sz="1600" dirty="0"/>
              <a:t>　</a:t>
            </a:r>
            <a:r>
              <a:rPr lang="ja-JP" altLang="ja-JP" sz="1600" dirty="0"/>
              <a:t>ライブコマースの利用状況を大調査！ライブ配信の視聴も商品の購入も男性が積極的（</a:t>
            </a:r>
            <a:r>
              <a:rPr lang="en-US" altLang="ja-JP" sz="1600" dirty="0"/>
              <a:t>2018/07/05</a:t>
            </a:r>
            <a:r>
              <a:rPr lang="ja-JP" altLang="ja-JP" sz="1600" dirty="0"/>
              <a:t>）</a:t>
            </a:r>
          </a:p>
          <a:p>
            <a:pPr marL="0" indent="0">
              <a:buNone/>
            </a:pPr>
            <a:r>
              <a:rPr lang="ja-JP" altLang="en-US" sz="1600" u="sng" dirty="0">
                <a:hlinkClick r:id="rId2"/>
              </a:rPr>
              <a:t>　</a:t>
            </a:r>
            <a:r>
              <a:rPr lang="en-US" altLang="ja-JP" sz="1600" u="sng" dirty="0">
                <a:hlinkClick r:id="rId2"/>
              </a:rPr>
              <a:t>https://honote.macromill.com/report/20180705/</a:t>
            </a:r>
            <a:endParaRPr lang="en-US" altLang="ja-JP" sz="1600" dirty="0">
              <a:hlinkClick r:id="rId3"/>
            </a:endParaRPr>
          </a:p>
          <a:p>
            <a:r>
              <a:rPr lang="en-US" altLang="ja-JP" sz="1600" dirty="0" smtClean="0"/>
              <a:t>ASCII.jp </a:t>
            </a:r>
            <a:r>
              <a:rPr lang="ja-JP" altLang="en-US" sz="1600" dirty="0" smtClean="0"/>
              <a:t>期待</a:t>
            </a:r>
            <a:r>
              <a:rPr lang="ja-JP" altLang="en-US" sz="1600" dirty="0"/>
              <a:t>が外れた「スマホで通販番組」 広がらないライブコマースの市場規模</a:t>
            </a:r>
          </a:p>
          <a:p>
            <a:r>
              <a:rPr lang="en-US" altLang="ja-JP" sz="1600" dirty="0" smtClean="0"/>
              <a:t>(2018/08/19)</a:t>
            </a:r>
          </a:p>
          <a:p>
            <a:pPr marL="0" indent="0">
              <a:buNone/>
            </a:pPr>
            <a:r>
              <a:rPr lang="en-US" altLang="ja-JP" sz="1600" dirty="0" smtClean="0">
                <a:hlinkClick r:id="rId4"/>
              </a:rPr>
              <a:t>https</a:t>
            </a:r>
            <a:r>
              <a:rPr lang="en-US" altLang="ja-JP" sz="1600" dirty="0">
                <a:hlinkClick r:id="rId4"/>
              </a:rPr>
              <a:t>://ascii.jp/elem/000/001/727/1727555/</a:t>
            </a:r>
            <a:endParaRPr lang="en-US" altLang="ja-JP" sz="1600" dirty="0" smtClean="0"/>
          </a:p>
          <a:p>
            <a:r>
              <a:rPr lang="en-US" altLang="ja-JP" sz="1600" dirty="0" smtClean="0"/>
              <a:t>E-commerce </a:t>
            </a:r>
            <a:r>
              <a:rPr lang="en-US" altLang="ja-JP" sz="1600" dirty="0"/>
              <a:t>Magazine</a:t>
            </a:r>
          </a:p>
          <a:p>
            <a:pPr marL="0" indent="0">
              <a:buNone/>
            </a:pPr>
            <a:r>
              <a:rPr lang="ja-JP" altLang="en-US" sz="1600" dirty="0"/>
              <a:t>ライブコマースのコツと成功事例を「</a:t>
            </a:r>
            <a:r>
              <a:rPr lang="en-US" altLang="ja-JP" sz="1600" dirty="0"/>
              <a:t>17LIVE</a:t>
            </a:r>
            <a:r>
              <a:rPr lang="ja-JP" altLang="en-US" sz="1600" dirty="0"/>
              <a:t>」の</a:t>
            </a:r>
            <a:r>
              <a:rPr lang="en-US" altLang="ja-JP" sz="1600" dirty="0"/>
              <a:t>17Media Japan</a:t>
            </a:r>
            <a:r>
              <a:rPr lang="ja-JP" altLang="en-US" sz="1600" dirty="0"/>
              <a:t>が徹底解説！（</a:t>
            </a:r>
            <a:r>
              <a:rPr lang="en-US" altLang="ja-JP" sz="1600" dirty="0"/>
              <a:t>2020/06/29</a:t>
            </a:r>
            <a:r>
              <a:rPr lang="ja-JP" altLang="en-US" sz="1600" dirty="0"/>
              <a:t>）</a:t>
            </a:r>
            <a:endParaRPr lang="en-US" altLang="ja-JP" sz="1600" dirty="0"/>
          </a:p>
          <a:p>
            <a:pPr marL="0" indent="0">
              <a:buNone/>
            </a:pPr>
            <a:r>
              <a:rPr lang="en-US" altLang="ja-JP" sz="1600" dirty="0" smtClean="0">
                <a:hlinkClick r:id="rId5"/>
              </a:rPr>
              <a:t>https://www.future-shop.jp/magazine/seminar-ec-17live</a:t>
            </a:r>
            <a:endParaRPr lang="en-US" altLang="ja-JP" sz="1600" dirty="0" smtClean="0"/>
          </a:p>
          <a:p>
            <a:r>
              <a:rPr lang="ja-JP" altLang="en-US" sz="1600" dirty="0" smtClean="0"/>
              <a:t>メルカリ　</a:t>
            </a:r>
            <a:r>
              <a:rPr lang="ja-JP" altLang="en-US" sz="1800" dirty="0"/>
              <a:t>「メルカリチャンネル」提供終了について　</a:t>
            </a:r>
            <a:r>
              <a:rPr lang="en-US" altLang="ja-JP" sz="1800" dirty="0" smtClean="0"/>
              <a:t>(</a:t>
            </a:r>
            <a:r>
              <a:rPr lang="en-US" altLang="ja-JP" sz="1600" dirty="0" smtClean="0"/>
              <a:t>2019/06/07)</a:t>
            </a:r>
            <a:endParaRPr lang="en-US" altLang="ja-JP" sz="1600" dirty="0" smtClean="0"/>
          </a:p>
          <a:p>
            <a:pPr marL="0" indent="0">
              <a:buNone/>
            </a:pPr>
            <a:r>
              <a:rPr lang="en-US" altLang="ja-JP" sz="1600" dirty="0" smtClean="0">
                <a:hlinkClick r:id="rId6"/>
              </a:rPr>
              <a:t>https://about.mercari.com/press/news/articles/20190607_mercarichannel_close/</a:t>
            </a:r>
            <a:endParaRPr lang="en-US" altLang="ja-JP" sz="1600" dirty="0" smtClean="0"/>
          </a:p>
          <a:p>
            <a:r>
              <a:rPr lang="ja-JP" altLang="en-US" sz="1600" dirty="0" smtClean="0"/>
              <a:t>日経</a:t>
            </a:r>
            <a:r>
              <a:rPr lang="ja-JP" altLang="en-US" sz="1600" dirty="0"/>
              <a:t>コンピューター（</a:t>
            </a:r>
            <a:r>
              <a:rPr lang="en-US" altLang="ja-JP" sz="1600" dirty="0"/>
              <a:t>2020/06/11</a:t>
            </a:r>
            <a:r>
              <a:rPr lang="ja-JP" altLang="en-US" sz="1600" dirty="0"/>
              <a:t>号、</a:t>
            </a:r>
            <a:r>
              <a:rPr lang="en-US" altLang="ja-JP" sz="1600" dirty="0"/>
              <a:t>52~55</a:t>
            </a:r>
            <a:r>
              <a:rPr lang="ja-JP" altLang="en-US" sz="1600" dirty="0"/>
              <a:t>ページ掲載）アパレル、</a:t>
            </a:r>
            <a:r>
              <a:rPr lang="en-US" altLang="ja-JP" sz="1600" dirty="0"/>
              <a:t>EC</a:t>
            </a:r>
            <a:r>
              <a:rPr lang="ja-JP" altLang="en-US" sz="1600" dirty="0"/>
              <a:t>へ軸足　ファン育てる秘訣とは</a:t>
            </a:r>
          </a:p>
          <a:p>
            <a:r>
              <a:rPr lang="en-US" altLang="ja-JP" sz="1600" dirty="0">
                <a:hlinkClick r:id="rId7"/>
              </a:rPr>
              <a:t>https://bizboard.nikkeibp.co.jp/houjin/cgi-bin/nsearch/md_pdf.pl/0000453823.pdf?NEWS_ID=0000453823&amp;CONTENTS=1&amp;bt=NC&amp;SYSTEM_ID=HO</a:t>
            </a:r>
            <a:endParaRPr lang="en-US" altLang="ja-JP" sz="1600" dirty="0"/>
          </a:p>
          <a:p>
            <a:r>
              <a:rPr lang="ja-JP" altLang="en-US" sz="1600" dirty="0"/>
              <a:t>佐野楓（</a:t>
            </a:r>
            <a:r>
              <a:rPr lang="en-US" altLang="ja-JP" sz="1600" dirty="0"/>
              <a:t>2014</a:t>
            </a:r>
            <a:r>
              <a:rPr lang="ja-JP" altLang="en-US" sz="1600" dirty="0"/>
              <a:t>）「サービスにおける顧客満足とロイヤルティの因果モデルへの理論的な探索」</a:t>
            </a:r>
            <a:r>
              <a:rPr lang="en-US" altLang="ja-JP" sz="1600" dirty="0">
                <a:hlinkClick r:id="rId8"/>
              </a:rPr>
              <a:t>https://doshisha.repo.nii.ac.jp/?action=pages_view_main&amp;active_action=repository_view_main_item_detail&amp;item_id=22605&amp;item_no=1&amp;page_id=13&amp;block_id=100</a:t>
            </a:r>
            <a:endParaRPr lang="en-US" altLang="ja-JP" sz="1600" dirty="0"/>
          </a:p>
          <a:p>
            <a:r>
              <a:rPr lang="ja-JP" altLang="en-US" sz="1600" dirty="0"/>
              <a:t>田部渓哉（</a:t>
            </a:r>
            <a:r>
              <a:rPr lang="en-US" altLang="ja-JP" sz="1600" dirty="0"/>
              <a:t>2018</a:t>
            </a:r>
            <a:r>
              <a:rPr lang="ja-JP" altLang="en-US" sz="1600" dirty="0"/>
              <a:t>）「</a:t>
            </a:r>
            <a:r>
              <a:rPr lang="en-US" altLang="ja-JP" sz="1600" dirty="0"/>
              <a:t>EC</a:t>
            </a:r>
            <a:r>
              <a:rPr lang="ja-JP" altLang="en-US" sz="1600" dirty="0"/>
              <a:t>サイト利用者の知覚価値によるロイヤルティ形成」</a:t>
            </a:r>
          </a:p>
          <a:p>
            <a:pPr marL="0" indent="0">
              <a:buNone/>
            </a:pPr>
            <a:r>
              <a:rPr lang="en-US" altLang="ja-JP" sz="1600" dirty="0">
                <a:hlinkClick r:id="rId9"/>
              </a:rPr>
              <a:t>https://</a:t>
            </a:r>
            <a:r>
              <a:rPr lang="en-US" altLang="ja-JP" sz="1600" dirty="0" smtClean="0">
                <a:hlinkClick r:id="rId9"/>
              </a:rPr>
              <a:t>libir.josai.ac.jp/il/meta_pub/G0000284repository_JOS-18801536-1405</a:t>
            </a:r>
            <a:endParaRPr lang="en-US" altLang="ja-JP" sz="1600" dirty="0"/>
          </a:p>
        </p:txBody>
      </p:sp>
      <p:sp>
        <p:nvSpPr>
          <p:cNvPr id="4" name="スライド番号プレースホルダー 3"/>
          <p:cNvSpPr>
            <a:spLocks noGrp="1"/>
          </p:cNvSpPr>
          <p:nvPr>
            <p:ph type="sldNum" sz="quarter" idx="12"/>
          </p:nvPr>
        </p:nvSpPr>
        <p:spPr/>
        <p:txBody>
          <a:bodyPr/>
          <a:lstStyle/>
          <a:p>
            <a:fld id="{9BEE0C86-895A-486D-848D-123B771F4BEB}" type="slidenum">
              <a:rPr kumimoji="1" lang="ja-JP" altLang="en-US" smtClean="0"/>
              <a:t>34</a:t>
            </a:fld>
            <a:endParaRPr kumimoji="1" lang="ja-JP" altLang="en-US"/>
          </a:p>
        </p:txBody>
      </p:sp>
    </p:spTree>
    <p:extLst>
      <p:ext uri="{BB962C8B-B14F-4D97-AF65-F5344CB8AC3E}">
        <p14:creationId xmlns:p14="http://schemas.microsoft.com/office/powerpoint/2010/main" val="4895196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758687" y="285060"/>
            <a:ext cx="10515600" cy="4960708"/>
          </a:xfrm>
        </p:spPr>
        <p:txBody>
          <a:bodyPr>
            <a:normAutofit fontScale="92500" lnSpcReduction="10000"/>
          </a:bodyPr>
          <a:lstStyle/>
          <a:p>
            <a:r>
              <a:rPr lang="ja-JP" altLang="en-US" sz="1600" dirty="0"/>
              <a:t>津田侑（</a:t>
            </a:r>
            <a:r>
              <a:rPr lang="en-US" altLang="ja-JP" sz="1600" dirty="0"/>
              <a:t>2016</a:t>
            </a:r>
            <a:r>
              <a:rPr lang="ja-JP" altLang="en-US" sz="1600" dirty="0"/>
              <a:t>）「ユーザ間の相互作用に着目したインターネット生放送の研究」</a:t>
            </a:r>
          </a:p>
          <a:p>
            <a:pPr marL="0" indent="0">
              <a:buNone/>
            </a:pPr>
            <a:r>
              <a:rPr lang="en-US" altLang="ja-JP" sz="1600" dirty="0">
                <a:hlinkClick r:id="rId2"/>
              </a:rPr>
              <a:t>https://</a:t>
            </a:r>
            <a:r>
              <a:rPr lang="en-US" altLang="ja-JP" sz="1600" dirty="0" smtClean="0">
                <a:hlinkClick r:id="rId2"/>
              </a:rPr>
              <a:t>repository.kulib.kyoto-u.ac.jp/dspace/handle/2433/215684</a:t>
            </a:r>
            <a:endParaRPr lang="en-US" altLang="ja-JP" sz="1600" dirty="0" smtClean="0"/>
          </a:p>
          <a:p>
            <a:r>
              <a:rPr lang="ja-JP" altLang="en-US" sz="1600" dirty="0" smtClean="0"/>
              <a:t>石井裕明（</a:t>
            </a:r>
            <a:r>
              <a:rPr lang="en-US" altLang="ja-JP" sz="1600" dirty="0" smtClean="0"/>
              <a:t>2009)</a:t>
            </a:r>
            <a:r>
              <a:rPr lang="ja-JP" altLang="en-US" sz="1600" dirty="0" smtClean="0"/>
              <a:t>「消費者視点の衝動購買研究」　</a:t>
            </a:r>
            <a:endParaRPr lang="en-US" altLang="ja-JP" sz="1600" dirty="0" smtClean="0"/>
          </a:p>
          <a:p>
            <a:pPr marL="0" indent="0">
              <a:buNone/>
            </a:pPr>
            <a:r>
              <a:rPr lang="en-US" altLang="ja-JP" sz="1600" dirty="0" smtClean="0">
                <a:hlinkClick r:id="rId3"/>
              </a:rPr>
              <a:t>https</a:t>
            </a:r>
            <a:r>
              <a:rPr lang="en-US" altLang="ja-JP" sz="1600" dirty="0">
                <a:hlinkClick r:id="rId3"/>
              </a:rPr>
              <a:t>://</a:t>
            </a:r>
            <a:r>
              <a:rPr lang="en-US" altLang="ja-JP" sz="1600" dirty="0" smtClean="0">
                <a:hlinkClick r:id="rId3"/>
              </a:rPr>
              <a:t>www.j-mac.or.jp/mj/download.php?file_id=265</a:t>
            </a:r>
            <a:endParaRPr lang="en-US" altLang="ja-JP" sz="1600" dirty="0" smtClean="0"/>
          </a:p>
          <a:p>
            <a:r>
              <a:rPr lang="ja-JP" altLang="en-US" sz="1600" dirty="0" smtClean="0"/>
              <a:t>石淵順也　（</a:t>
            </a:r>
            <a:r>
              <a:rPr lang="en-US" altLang="ja-JP" sz="1600" dirty="0" smtClean="0"/>
              <a:t>2013)</a:t>
            </a:r>
            <a:r>
              <a:rPr lang="ja-JP" altLang="en-US" sz="1600" dirty="0" smtClean="0"/>
              <a:t>　「消費者行動における覚醒の働き：感情研究に基づく検討」</a:t>
            </a:r>
            <a:endParaRPr lang="en-US" altLang="ja-JP" sz="1600" dirty="0"/>
          </a:p>
          <a:p>
            <a:r>
              <a:rPr lang="en-US" altLang="ja-JP" sz="1600" dirty="0">
                <a:hlinkClick r:id="rId4"/>
              </a:rPr>
              <a:t>https://kwansei.repo.nii.ac.jp/?</a:t>
            </a:r>
            <a:r>
              <a:rPr lang="en-US" altLang="ja-JP" sz="1600" dirty="0" smtClean="0">
                <a:hlinkClick r:id="rId4"/>
              </a:rPr>
              <a:t>action=repository_action_common_download&amp;item_id=20460&amp;item_no=1&amp;attribute_id=22&amp;file_no=1</a:t>
            </a:r>
            <a:endParaRPr lang="en-US" altLang="ja-JP" sz="1600" dirty="0"/>
          </a:p>
          <a:p>
            <a:r>
              <a:rPr lang="ja-JP" altLang="en-US" sz="1600" dirty="0"/>
              <a:t>清野</a:t>
            </a:r>
            <a:r>
              <a:rPr lang="en-US" altLang="ja-JP" sz="1600" dirty="0"/>
              <a:t>,</a:t>
            </a:r>
            <a:r>
              <a:rPr lang="ja-JP" altLang="en-US" sz="1600" dirty="0"/>
              <a:t>奨</a:t>
            </a:r>
            <a:r>
              <a:rPr lang="ja-JP" altLang="en-US" sz="1600" dirty="0" smtClean="0"/>
              <a:t>太池尻</a:t>
            </a:r>
            <a:r>
              <a:rPr lang="en-US" altLang="ja-JP" sz="1600" dirty="0"/>
              <a:t>,</a:t>
            </a:r>
            <a:r>
              <a:rPr lang="ja-JP" altLang="en-US" sz="1600" dirty="0"/>
              <a:t>亮</a:t>
            </a:r>
            <a:r>
              <a:rPr lang="ja-JP" altLang="en-US" sz="1600" dirty="0" smtClean="0"/>
              <a:t>介上淵</a:t>
            </a:r>
            <a:r>
              <a:rPr lang="en-US" altLang="ja-JP" sz="1600" dirty="0" smtClean="0"/>
              <a:t>,</a:t>
            </a:r>
            <a:r>
              <a:rPr lang="ja-JP" altLang="en-US" sz="1600" dirty="0" smtClean="0"/>
              <a:t>寿　（</a:t>
            </a:r>
            <a:r>
              <a:rPr lang="en-US" altLang="ja-JP" sz="1600" dirty="0" smtClean="0"/>
              <a:t>2014)  </a:t>
            </a:r>
            <a:r>
              <a:rPr lang="ja-JP" altLang="en-US" sz="1600" dirty="0" smtClean="0"/>
              <a:t>「ポジティブ感情が衝動購買に与える影響」</a:t>
            </a:r>
            <a:endParaRPr lang="en-US" altLang="ja-JP" sz="1600" dirty="0" smtClean="0"/>
          </a:p>
          <a:p>
            <a:r>
              <a:rPr lang="en-US" altLang="ja-JP" sz="1600" dirty="0">
                <a:hlinkClick r:id="rId5"/>
              </a:rPr>
              <a:t>http://</a:t>
            </a:r>
            <a:r>
              <a:rPr lang="en-US" altLang="ja-JP" sz="1600" dirty="0" smtClean="0">
                <a:hlinkClick r:id="rId5"/>
              </a:rPr>
              <a:t>hdl.handle.net/2309/134618</a:t>
            </a:r>
            <a:endParaRPr lang="en-US" altLang="ja-JP" sz="1600" dirty="0"/>
          </a:p>
          <a:p>
            <a:r>
              <a:rPr lang="ja-JP" altLang="en-US" sz="1600" dirty="0" smtClean="0"/>
              <a:t>北村英哉（</a:t>
            </a:r>
            <a:r>
              <a:rPr lang="en-US" altLang="ja-JP" sz="1600" dirty="0" smtClean="0"/>
              <a:t>2002) </a:t>
            </a:r>
            <a:r>
              <a:rPr lang="ja-JP" altLang="en-US" sz="1600" dirty="0" smtClean="0"/>
              <a:t>「ム </a:t>
            </a:r>
            <a:r>
              <a:rPr lang="ja-JP" altLang="en-US" sz="1600" dirty="0" err="1"/>
              <a:t>ー</a:t>
            </a:r>
            <a:r>
              <a:rPr lang="ja-JP" altLang="en-US" sz="1600" dirty="0"/>
              <a:t> ド状 態 が 情 報 処 理 方 略 に 及 ぼ す 効 </a:t>
            </a:r>
            <a:r>
              <a:rPr lang="ja-JP" altLang="en-US" sz="1600" dirty="0" smtClean="0"/>
              <a:t>果（</a:t>
            </a:r>
            <a:r>
              <a:rPr lang="en-US" altLang="ja-JP" sz="1600" dirty="0" smtClean="0"/>
              <a:t>1</a:t>
            </a:r>
            <a:r>
              <a:rPr lang="en-US" altLang="ja-JP" sz="1600" dirty="0"/>
              <a:t>) ― </a:t>
            </a:r>
            <a:r>
              <a:rPr lang="ja-JP" altLang="en-US" sz="1600" dirty="0"/>
              <a:t>ムー ドの誤帰属 と有名さの誤帰属の</a:t>
            </a:r>
            <a:r>
              <a:rPr lang="en-US" altLang="ja-JP" sz="1600" dirty="0" smtClean="0"/>
              <a:t>2</a:t>
            </a:r>
            <a:r>
              <a:rPr lang="ja-JP" altLang="en-US" sz="1600" dirty="0" smtClean="0"/>
              <a:t> </a:t>
            </a:r>
            <a:r>
              <a:rPr lang="ja-JP" altLang="en-US" sz="1600" dirty="0"/>
              <a:t>題を用いた自動的処理と統制的処理</a:t>
            </a:r>
            <a:r>
              <a:rPr lang="ja-JP" altLang="en-US" sz="1600" dirty="0" smtClean="0"/>
              <a:t>の検討」</a:t>
            </a:r>
            <a:endParaRPr lang="en-US" altLang="ja-JP" sz="1600" dirty="0" smtClean="0"/>
          </a:p>
          <a:p>
            <a:r>
              <a:rPr lang="en-US" altLang="ja-JP" sz="1600" dirty="0">
                <a:hlinkClick r:id="rId6"/>
              </a:rPr>
              <a:t>https://www.jstage.jst.go.jp/article/jjesp1971/41/2/41_2_84/_pdf/-</a:t>
            </a:r>
            <a:r>
              <a:rPr lang="en-US" altLang="ja-JP" sz="1600" dirty="0" smtClean="0">
                <a:hlinkClick r:id="rId6"/>
              </a:rPr>
              <a:t>char/ja</a:t>
            </a:r>
            <a:endParaRPr lang="en-US" altLang="ja-JP" sz="1600" dirty="0" smtClean="0"/>
          </a:p>
          <a:p>
            <a:pPr fontAlgn="base"/>
            <a:r>
              <a:rPr lang="ja-JP" altLang="en-US" sz="1500" dirty="0" smtClean="0"/>
              <a:t>山崎　勝之</a:t>
            </a:r>
            <a:r>
              <a:rPr lang="en-US" altLang="ja-JP" sz="1500" dirty="0" smtClean="0"/>
              <a:t>(2006) </a:t>
            </a:r>
            <a:r>
              <a:rPr lang="ja-JP" altLang="en-US" sz="1500" dirty="0" smtClean="0"/>
              <a:t>「ポジティブ</a:t>
            </a:r>
            <a:r>
              <a:rPr lang="ja-JP" altLang="en-US" sz="1500" dirty="0"/>
              <a:t>感情の</a:t>
            </a:r>
            <a:r>
              <a:rPr lang="ja-JP" altLang="en-US" sz="1500" dirty="0" smtClean="0"/>
              <a:t>役割</a:t>
            </a:r>
            <a:r>
              <a:rPr lang="en-US" altLang="ja-JP" sz="1500" dirty="0"/>
              <a:t> </a:t>
            </a:r>
            <a:r>
              <a:rPr lang="ja-JP" altLang="en-US" sz="1500" dirty="0" smtClean="0"/>
              <a:t>その</a:t>
            </a:r>
            <a:r>
              <a:rPr lang="ja-JP" altLang="en-US" sz="1500" dirty="0"/>
              <a:t>現象と</a:t>
            </a:r>
            <a:r>
              <a:rPr lang="ja-JP" altLang="en-US" sz="1500" dirty="0" smtClean="0"/>
              <a:t>機序」</a:t>
            </a:r>
            <a:endParaRPr lang="en-US" altLang="ja-JP" sz="1500" dirty="0" smtClean="0"/>
          </a:p>
          <a:p>
            <a:pPr marL="0" indent="0" fontAlgn="base">
              <a:buNone/>
            </a:pPr>
            <a:r>
              <a:rPr lang="en-US" altLang="ja-JP" sz="1500" dirty="0">
                <a:hlinkClick r:id="rId7"/>
              </a:rPr>
              <a:t>https://www.jstage.jst.go.jp/article/personality/14/3/14_3_305/_pdf/-</a:t>
            </a:r>
            <a:r>
              <a:rPr lang="en-US" altLang="ja-JP" sz="1500" dirty="0" smtClean="0">
                <a:hlinkClick r:id="rId7"/>
              </a:rPr>
              <a:t>char/ja</a:t>
            </a:r>
            <a:endParaRPr lang="en-US" altLang="ja-JP" sz="1600" dirty="0"/>
          </a:p>
          <a:p>
            <a:pPr fontAlgn="base"/>
            <a:r>
              <a:rPr lang="ja-JP" altLang="en-US" sz="1600" dirty="0" smtClean="0"/>
              <a:t>みずほ情報総研　（</a:t>
            </a:r>
            <a:r>
              <a:rPr lang="en-US" altLang="ja-JP" sz="1600" dirty="0" smtClean="0"/>
              <a:t>2017) </a:t>
            </a:r>
            <a:r>
              <a:rPr lang="ja-JP" altLang="en-US" sz="1600" dirty="0" smtClean="0"/>
              <a:t>「</a:t>
            </a:r>
            <a:r>
              <a:rPr lang="ja-JP" altLang="en-US" sz="1700" dirty="0" smtClean="0"/>
              <a:t>コンビニエンスストア</a:t>
            </a:r>
            <a:r>
              <a:rPr lang="ja-JP" altLang="en-US" sz="1700" dirty="0"/>
              <a:t>を事例と</a:t>
            </a:r>
            <a:r>
              <a:rPr lang="ja-JP" altLang="en-US" sz="1700" dirty="0" smtClean="0"/>
              <a:t>して　顧客</a:t>
            </a:r>
            <a:r>
              <a:rPr lang="ja-JP" altLang="en-US" sz="1700" dirty="0"/>
              <a:t>ロイヤルティの先行要因と結果</a:t>
            </a:r>
            <a:r>
              <a:rPr lang="ja-JP" altLang="en-US" sz="1700" dirty="0" smtClean="0"/>
              <a:t>行動」</a:t>
            </a:r>
            <a:endParaRPr lang="en-US" altLang="ja-JP" sz="1700" dirty="0"/>
          </a:p>
          <a:p>
            <a:pPr marL="0" indent="0" fontAlgn="base">
              <a:buNone/>
            </a:pPr>
            <a:r>
              <a:rPr lang="en-US" altLang="ja-JP" sz="1800" dirty="0" smtClean="0">
                <a:hlinkClick r:id="rId8"/>
              </a:rPr>
              <a:t>https</a:t>
            </a:r>
            <a:r>
              <a:rPr lang="en-US" altLang="ja-JP" sz="1800" dirty="0">
                <a:hlinkClick r:id="rId8"/>
              </a:rPr>
              <a:t>://www.mizuho-ir.co.jp/publication/report/2017/mhir14_royalty_01.html</a:t>
            </a:r>
            <a:endParaRPr lang="ja-JP" altLang="en-US" sz="1700" dirty="0"/>
          </a:p>
          <a:p>
            <a:endParaRPr lang="en-US" altLang="ja-JP" sz="1600" dirty="0"/>
          </a:p>
          <a:p>
            <a:endParaRPr kumimoji="1" lang="ja-JP" altLang="en-US" sz="1600" dirty="0"/>
          </a:p>
        </p:txBody>
      </p:sp>
      <p:sp>
        <p:nvSpPr>
          <p:cNvPr id="4" name="スライド番号プレースホルダー 3"/>
          <p:cNvSpPr>
            <a:spLocks noGrp="1"/>
          </p:cNvSpPr>
          <p:nvPr>
            <p:ph type="sldNum" sz="quarter" idx="12"/>
          </p:nvPr>
        </p:nvSpPr>
        <p:spPr/>
        <p:txBody>
          <a:bodyPr/>
          <a:lstStyle/>
          <a:p>
            <a:fld id="{9BEE0C86-895A-486D-848D-123B771F4BEB}" type="slidenum">
              <a:rPr kumimoji="1" lang="ja-JP" altLang="en-US" smtClean="0"/>
              <a:t>35</a:t>
            </a:fld>
            <a:endParaRPr kumimoji="1" lang="ja-JP" altLang="en-US"/>
          </a:p>
        </p:txBody>
      </p:sp>
    </p:spTree>
    <p:extLst>
      <p:ext uri="{BB962C8B-B14F-4D97-AF65-F5344CB8AC3E}">
        <p14:creationId xmlns:p14="http://schemas.microsoft.com/office/powerpoint/2010/main" val="448126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500" y="0"/>
            <a:ext cx="11620500" cy="1679331"/>
          </a:xfrm>
        </p:spPr>
        <p:txBody>
          <a:bodyPr lIns="108000" tIns="108000" rIns="108000" bIns="108000">
            <a:normAutofit/>
          </a:bodyPr>
          <a:lstStyle/>
          <a:p>
            <a:r>
              <a:rPr lang="ja-JP" altLang="en-US" sz="2800" b="1">
                <a:latin typeface="メイリオ" panose="020B0604030504040204" pitchFamily="50" charset="-128"/>
                <a:ea typeface="メイリオ" panose="020B0604030504040204" pitchFamily="50" charset="-128"/>
              </a:rPr>
              <a:t>現状分析</a:t>
            </a:r>
            <a:r>
              <a:rPr lang="ja-JP" altLang="en-US" b="1">
                <a:latin typeface="メイリオ" panose="020B0604030504040204" pitchFamily="50" charset="-128"/>
                <a:ea typeface="メイリオ" panose="020B0604030504040204" pitchFamily="50" charset="-128"/>
              </a:rPr>
              <a:t/>
            </a:r>
            <a:br>
              <a:rPr lang="ja-JP" altLang="en-US" b="1">
                <a:latin typeface="メイリオ" panose="020B0604030504040204" pitchFamily="50" charset="-128"/>
                <a:ea typeface="メイリオ" panose="020B0604030504040204" pitchFamily="50" charset="-128"/>
              </a:rPr>
            </a:br>
            <a:endParaRPr kumimoji="1" lang="ja-JP" altLang="en-US" b="1">
              <a:latin typeface="メイリオ" panose="020B0604030504040204" pitchFamily="50" charset="-128"/>
              <a:ea typeface="メイリオ" panose="020B0604030504040204" pitchFamily="50" charset="-128"/>
            </a:endParaRPr>
          </a:p>
        </p:txBody>
      </p:sp>
      <p:sp>
        <p:nvSpPr>
          <p:cNvPr id="4" name="タイトル 1"/>
          <p:cNvSpPr txBox="1">
            <a:spLocks/>
          </p:cNvSpPr>
          <p:nvPr/>
        </p:nvSpPr>
        <p:spPr>
          <a:xfrm>
            <a:off x="232996" y="770547"/>
            <a:ext cx="11620500" cy="1679331"/>
          </a:xfrm>
          <a:prstGeom prst="rect">
            <a:avLst/>
          </a:prstGeom>
        </p:spPr>
        <p:txBody>
          <a:bodyPr vert="horz" lIns="108000" tIns="108000" rIns="108000" bIns="10800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dirty="0" smtClean="0">
                <a:latin typeface="メイリオ" panose="020B0604030504040204" pitchFamily="50" charset="-128"/>
                <a:ea typeface="メイリオ" panose="020B0604030504040204" pitchFamily="50" charset="-128"/>
              </a:rPr>
              <a:t>ライブコマース</a:t>
            </a:r>
            <a:r>
              <a:rPr lang="ja-JP" altLang="en-US" sz="3200" b="1" dirty="0" smtClean="0">
                <a:latin typeface="メイリオ" panose="020B0604030504040204" pitchFamily="50" charset="-128"/>
                <a:ea typeface="メイリオ" panose="020B0604030504040204" pitchFamily="50" charset="-128"/>
              </a:rPr>
              <a:t>の特徴</a:t>
            </a:r>
            <a:r>
              <a:rPr lang="ja-JP" altLang="en-US" sz="3200" b="1" dirty="0">
                <a:latin typeface="メイリオ" panose="020B0604030504040204" pitchFamily="50" charset="-128"/>
                <a:ea typeface="メイリオ" panose="020B0604030504040204" pitchFamily="50" charset="-128"/>
              </a:rPr>
              <a:t/>
            </a:r>
            <a:br>
              <a:rPr lang="ja-JP" altLang="en-US" sz="3200" b="1" dirty="0">
                <a:latin typeface="メイリオ" panose="020B0604030504040204" pitchFamily="50" charset="-128"/>
                <a:ea typeface="メイリオ" panose="020B0604030504040204" pitchFamily="50" charset="-128"/>
              </a:rPr>
            </a:br>
            <a:endParaRPr lang="ja-JP" altLang="en-US" sz="3200" b="1" dirty="0">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a:xfrm>
            <a:off x="8663354" y="6375872"/>
            <a:ext cx="2743200" cy="365125"/>
          </a:xfrm>
        </p:spPr>
        <p:txBody>
          <a:bodyPr/>
          <a:lstStyle/>
          <a:p>
            <a:fld id="{9BEE0C86-895A-486D-848D-123B771F4BEB}" type="slidenum">
              <a:rPr kumimoji="1" lang="ja-JP" altLang="en-US" smtClean="0"/>
              <a:t>4</a:t>
            </a:fld>
            <a:endParaRPr kumimoji="1" lang="ja-JP" altLang="en-US"/>
          </a:p>
        </p:txBody>
      </p:sp>
      <p:sp>
        <p:nvSpPr>
          <p:cNvPr id="9" name="テキスト ボックス 8"/>
          <p:cNvSpPr txBox="1"/>
          <p:nvPr/>
        </p:nvSpPr>
        <p:spPr>
          <a:xfrm>
            <a:off x="7501028" y="5689828"/>
            <a:ext cx="4482610" cy="276999"/>
          </a:xfrm>
          <a:prstGeom prst="rect">
            <a:avLst/>
          </a:prstGeom>
          <a:noFill/>
        </p:spPr>
        <p:txBody>
          <a:bodyPr wrap="square" rtlCol="0">
            <a:spAutoFit/>
          </a:bodyPr>
          <a:lstStyle/>
          <a:p>
            <a:r>
              <a:rPr lang="ja-JP" altLang="en-US" sz="1200">
                <a:latin typeface="メイリオ" panose="020B0604030504040204" pitchFamily="50" charset="-128"/>
                <a:ea typeface="メイリオ" panose="020B0604030504040204" pitchFamily="50" charset="-128"/>
              </a:rPr>
              <a:t>（三菱</a:t>
            </a:r>
            <a:r>
              <a:rPr lang="en-US" altLang="ja-JP" sz="1200">
                <a:latin typeface="メイリオ" panose="020B0604030504040204" pitchFamily="50" charset="-128"/>
                <a:ea typeface="メイリオ" panose="020B0604030504040204" pitchFamily="50" charset="-128"/>
              </a:rPr>
              <a:t>UFJ</a:t>
            </a:r>
            <a:r>
              <a:rPr lang="ja-JP" altLang="en-US" sz="1200">
                <a:latin typeface="メイリオ" panose="020B0604030504040204" pitchFamily="50" charset="-128"/>
                <a:ea typeface="メイリオ" panose="020B0604030504040204" pitchFamily="50" charset="-128"/>
              </a:rPr>
              <a:t>リサーチ＆コンサルティング、</a:t>
            </a:r>
            <a:r>
              <a:rPr lang="en-US" altLang="ja-JP" sz="1200">
                <a:latin typeface="メイリオ" panose="020B0604030504040204" pitchFamily="50" charset="-128"/>
                <a:ea typeface="メイリオ" panose="020B0604030504040204" pitchFamily="50" charset="-128"/>
              </a:rPr>
              <a:t>2020/06/06)</a:t>
            </a:r>
            <a:endParaRPr kumimoji="1" lang="ja-JP" altLang="en-US" sz="120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232996" y="2088376"/>
            <a:ext cx="12192000" cy="2616101"/>
          </a:xfrm>
          <a:prstGeom prst="rect">
            <a:avLst/>
          </a:prstGeom>
          <a:noFill/>
        </p:spPr>
        <p:txBody>
          <a:bodyPr wrap="square" rtlCol="0">
            <a:spAutoFit/>
          </a:bodyPr>
          <a:lstStyle/>
          <a:p>
            <a:pPr marL="285750" indent="-285750">
              <a:buFont typeface="Wingdings" panose="05000000000000000000" pitchFamily="2" charset="2"/>
              <a:buChar char="l"/>
            </a:pPr>
            <a:r>
              <a:rPr lang="ja-JP" altLang="ja-JP" sz="2800" dirty="0">
                <a:latin typeface="メイリオ" panose="020B0604030504040204" pitchFamily="50" charset="-128"/>
                <a:ea typeface="メイリオ" panose="020B0604030504040204" pitchFamily="50" charset="-128"/>
              </a:rPr>
              <a:t>コメント等で配信者にリアルタイムに知りたいことを聞くことができる</a:t>
            </a:r>
            <a:r>
              <a:rPr lang="ja-JP" altLang="en-US" sz="2800" dirty="0">
                <a:latin typeface="メイリオ" panose="020B0604030504040204" pitchFamily="50" charset="-128"/>
                <a:ea typeface="メイリオ" panose="020B0604030504040204" pitchFamily="50" charset="-128"/>
              </a:rPr>
              <a:t>。</a:t>
            </a:r>
            <a:r>
              <a:rPr lang="en-US" altLang="ja-JP" sz="2800" dirty="0">
                <a:latin typeface="メイリオ" panose="020B0604030504040204" pitchFamily="50" charset="-128"/>
                <a:ea typeface="メイリオ" panose="020B0604030504040204" pitchFamily="50" charset="-128"/>
              </a:rPr>
              <a:t/>
            </a:r>
            <a:br>
              <a:rPr lang="en-US" altLang="ja-JP" sz="2800" dirty="0">
                <a:latin typeface="メイリオ" panose="020B0604030504040204" pitchFamily="50" charset="-128"/>
                <a:ea typeface="メイリオ" panose="020B0604030504040204" pitchFamily="50" charset="-128"/>
              </a:rPr>
            </a:br>
            <a:r>
              <a:rPr lang="ja-JP" altLang="en-US" sz="2800" dirty="0">
                <a:latin typeface="メイリオ" panose="020B0604030504040204" pitchFamily="50" charset="-128"/>
                <a:ea typeface="メイリオ" panose="020B0604030504040204" pitchFamily="50" charset="-128"/>
              </a:rPr>
              <a:t>　</a:t>
            </a:r>
            <a:endParaRPr lang="en-US" altLang="ja-JP" sz="2800" dirty="0">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l"/>
            </a:pPr>
            <a:r>
              <a:rPr lang="ja-JP" altLang="ja-JP" sz="2800" dirty="0">
                <a:latin typeface="メイリオ" panose="020B0604030504040204" pitchFamily="50" charset="-128"/>
                <a:ea typeface="メイリオ" panose="020B0604030504040204" pitchFamily="50" charset="-128"/>
              </a:rPr>
              <a:t>メーカーや販売事業者から詳しい商品説明を知ることができる。</a:t>
            </a:r>
            <a:endParaRPr lang="en-US" altLang="ja-JP" sz="2800" dirty="0">
              <a:latin typeface="メイリオ" panose="020B0604030504040204" pitchFamily="50" charset="-128"/>
              <a:ea typeface="メイリオ" panose="020B0604030504040204" pitchFamily="50" charset="-128"/>
            </a:endParaRPr>
          </a:p>
          <a:p>
            <a:endParaRPr lang="en-US" altLang="ja-JP" sz="2800" dirty="0">
              <a:latin typeface="メイリオ" panose="020B0604030504040204" pitchFamily="50" charset="-128"/>
              <a:ea typeface="メイリオ" panose="020B0604030504040204" pitchFamily="50" charset="-128"/>
            </a:endParaRPr>
          </a:p>
          <a:p>
            <a:pPr marL="285750" indent="-285750">
              <a:buFont typeface="Wingdings" panose="05000000000000000000" pitchFamily="2" charset="2"/>
              <a:buChar char="l"/>
            </a:pPr>
            <a:r>
              <a:rPr lang="ja-JP" altLang="ja-JP" sz="2800" dirty="0">
                <a:latin typeface="メイリオ" panose="020B0604030504040204" pitchFamily="50" charset="-128"/>
                <a:ea typeface="メイリオ" panose="020B0604030504040204" pitchFamily="50" charset="-128"/>
              </a:rPr>
              <a:t>通常の</a:t>
            </a:r>
            <a:r>
              <a:rPr lang="en-US" altLang="ja-JP" sz="2800" dirty="0">
                <a:latin typeface="メイリオ" panose="020B0604030504040204" pitchFamily="50" charset="-128"/>
                <a:ea typeface="メイリオ" panose="020B0604030504040204" pitchFamily="50" charset="-128"/>
              </a:rPr>
              <a:t>EC</a:t>
            </a:r>
            <a:r>
              <a:rPr lang="ja-JP" altLang="ja-JP" sz="2800" dirty="0">
                <a:latin typeface="メイリオ" panose="020B0604030504040204" pitchFamily="50" charset="-128"/>
                <a:ea typeface="メイリオ" panose="020B0604030504040204" pitchFamily="50" charset="-128"/>
              </a:rPr>
              <a:t>と比べ、視聴者である消費者が商品を購入する比率が高い</a:t>
            </a:r>
            <a:r>
              <a:rPr lang="ja-JP" altLang="en-US" sz="2800" dirty="0">
                <a:latin typeface="メイリオ" panose="020B0604030504040204" pitchFamily="50" charset="-128"/>
                <a:ea typeface="メイリオ" panose="020B0604030504040204" pitchFamily="50" charset="-128"/>
              </a:rPr>
              <a:t>。</a:t>
            </a:r>
            <a:endParaRPr lang="en-US" altLang="ja-JP" sz="2800" dirty="0">
              <a:latin typeface="メイリオ" panose="020B0604030504040204" pitchFamily="50" charset="-128"/>
              <a:ea typeface="メイリオ" panose="020B0604030504040204" pitchFamily="50" charset="-128"/>
            </a:endParaRPr>
          </a:p>
          <a:p>
            <a:endParaRPr lang="ja-JP" altLang="ja-JP"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61643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楕円 28"/>
          <p:cNvSpPr/>
          <p:nvPr/>
        </p:nvSpPr>
        <p:spPr>
          <a:xfrm>
            <a:off x="8965852" y="1148786"/>
            <a:ext cx="2554356" cy="461665"/>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0" name="楕円 29"/>
          <p:cNvSpPr/>
          <p:nvPr/>
        </p:nvSpPr>
        <p:spPr>
          <a:xfrm>
            <a:off x="4779530" y="1271171"/>
            <a:ext cx="2554356" cy="461665"/>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8" name="楕円 27"/>
          <p:cNvSpPr/>
          <p:nvPr/>
        </p:nvSpPr>
        <p:spPr>
          <a:xfrm>
            <a:off x="665921" y="1250811"/>
            <a:ext cx="2554356" cy="461665"/>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a:xfrm>
            <a:off x="8663354" y="6375872"/>
            <a:ext cx="2743200" cy="365125"/>
          </a:xfrm>
        </p:spPr>
        <p:txBody>
          <a:bodyPr/>
          <a:lstStyle/>
          <a:p>
            <a:fld id="{9BEE0C86-895A-486D-848D-123B771F4BEB}" type="slidenum">
              <a:rPr kumimoji="1" lang="ja-JP" altLang="en-US" smtClean="0"/>
              <a:t>5</a:t>
            </a:fld>
            <a:endParaRPr kumimoji="1" lang="ja-JP" altLang="en-US" dirty="0"/>
          </a:p>
        </p:txBody>
      </p:sp>
      <p:sp>
        <p:nvSpPr>
          <p:cNvPr id="9" name="テキスト ボックス 8"/>
          <p:cNvSpPr txBox="1"/>
          <p:nvPr/>
        </p:nvSpPr>
        <p:spPr>
          <a:xfrm>
            <a:off x="8191245" y="6295373"/>
            <a:ext cx="3687417" cy="276999"/>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E-Commerce Magaine,2019/12/16</a:t>
            </a:r>
            <a:r>
              <a:rPr lang="en-US" altLang="ja-JP" sz="1200" dirty="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929309" y="1299460"/>
            <a:ext cx="1813891" cy="461665"/>
          </a:xfrm>
          <a:prstGeom prst="rect">
            <a:avLst/>
          </a:prstGeom>
          <a:noFill/>
        </p:spPr>
        <p:txBody>
          <a:bodyPr wrap="square" rtlCol="0">
            <a:spAutoFit/>
          </a:bodyPr>
          <a:lstStyle/>
          <a:p>
            <a:r>
              <a:rPr lang="en-US" altLang="ja-JP" sz="2400" dirty="0">
                <a:latin typeface="メイリオ" panose="020B0604030504040204" pitchFamily="50" charset="-128"/>
                <a:ea typeface="メイリオ" panose="020B0604030504040204" pitchFamily="50" charset="-128"/>
              </a:rPr>
              <a:t>EC</a:t>
            </a:r>
            <a:r>
              <a:rPr lang="ja-JP" altLang="en-US" sz="2400" dirty="0">
                <a:latin typeface="メイリオ" panose="020B0604030504040204" pitchFamily="50" charset="-128"/>
                <a:ea typeface="メイリオ" panose="020B0604030504040204" pitchFamily="50" charset="-128"/>
              </a:rPr>
              <a:t>モール</a:t>
            </a:r>
            <a:r>
              <a:rPr kumimoji="1" lang="ja-JP" altLang="en-US" sz="2400" dirty="0">
                <a:latin typeface="メイリオ" panose="020B0604030504040204" pitchFamily="50" charset="-128"/>
                <a:ea typeface="メイリオ" panose="020B0604030504040204" pitchFamily="50" charset="-128"/>
              </a:rPr>
              <a:t>型</a:t>
            </a:r>
          </a:p>
        </p:txBody>
      </p:sp>
      <p:sp>
        <p:nvSpPr>
          <p:cNvPr id="10" name="テキスト ボックス 9"/>
          <p:cNvSpPr txBox="1"/>
          <p:nvPr/>
        </p:nvSpPr>
        <p:spPr>
          <a:xfrm>
            <a:off x="5393030" y="1299460"/>
            <a:ext cx="1380839" cy="461665"/>
          </a:xfrm>
          <a:prstGeom prst="rect">
            <a:avLst/>
          </a:prstGeom>
          <a:noFill/>
        </p:spPr>
        <p:txBody>
          <a:bodyPr wrap="square" rtlCol="0">
            <a:spAutoFit/>
          </a:bodyPr>
          <a:lstStyle/>
          <a:p>
            <a:r>
              <a:rPr kumimoji="1" lang="en-US" altLang="ja-JP" sz="2400" dirty="0" smtClean="0">
                <a:latin typeface="メイリオ" panose="020B0604030504040204" pitchFamily="50" charset="-128"/>
                <a:ea typeface="メイリオ" panose="020B0604030504040204" pitchFamily="50" charset="-128"/>
              </a:rPr>
              <a:t>SaaS</a:t>
            </a:r>
            <a:r>
              <a:rPr kumimoji="1" lang="ja-JP" altLang="en-US" sz="2400" dirty="0" smtClean="0">
                <a:latin typeface="メイリオ" panose="020B0604030504040204" pitchFamily="50" charset="-128"/>
                <a:ea typeface="メイリオ" panose="020B0604030504040204" pitchFamily="50" charset="-128"/>
              </a:rPr>
              <a:t>型</a:t>
            </a:r>
            <a:endParaRPr kumimoji="1" lang="ja-JP" altLang="en-US" sz="24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9675428" y="1236153"/>
            <a:ext cx="1250928" cy="461665"/>
          </a:xfrm>
          <a:prstGeom prst="rect">
            <a:avLst/>
          </a:prstGeom>
          <a:noFill/>
        </p:spPr>
        <p:txBody>
          <a:bodyPr wrap="square" rtlCol="0">
            <a:spAutoFit/>
          </a:bodyPr>
          <a:lstStyle/>
          <a:p>
            <a:r>
              <a:rPr kumimoji="1" lang="en-US" altLang="ja-JP" sz="2400" dirty="0" smtClean="0">
                <a:latin typeface="メイリオ" panose="020B0604030504040204" pitchFamily="50" charset="-128"/>
                <a:ea typeface="メイリオ" panose="020B0604030504040204" pitchFamily="50" charset="-128"/>
              </a:rPr>
              <a:t>SNS</a:t>
            </a:r>
            <a:r>
              <a:rPr kumimoji="1" lang="ja-JP" altLang="en-US" sz="2400" dirty="0" smtClean="0">
                <a:latin typeface="メイリオ" panose="020B0604030504040204" pitchFamily="50" charset="-128"/>
                <a:ea typeface="メイリオ" panose="020B0604030504040204" pitchFamily="50" charset="-128"/>
              </a:rPr>
              <a:t>型</a:t>
            </a:r>
            <a:endParaRPr kumimoji="1" lang="ja-JP" altLang="en-US" sz="2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178157" y="214981"/>
            <a:ext cx="6867938" cy="584775"/>
          </a:xfrm>
          <a:prstGeom prst="rect">
            <a:avLst/>
          </a:prstGeom>
          <a:noFill/>
        </p:spPr>
        <p:txBody>
          <a:bodyPr wrap="square" rtlCol="0">
            <a:spAutoFit/>
          </a:bodyPr>
          <a:lstStyle/>
          <a:p>
            <a:r>
              <a:rPr lang="ja-JP" altLang="en-US" sz="3200" b="1" dirty="0">
                <a:latin typeface="メイリオ" panose="020B0604030504040204" pitchFamily="50" charset="-128"/>
                <a:ea typeface="メイリオ" panose="020B0604030504040204" pitchFamily="50" charset="-128"/>
              </a:rPr>
              <a:t>現状</a:t>
            </a:r>
            <a:r>
              <a:rPr lang="ja-JP" altLang="en-US" sz="3200" b="1" dirty="0" smtClean="0">
                <a:latin typeface="メイリオ" panose="020B0604030504040204" pitchFamily="50" charset="-128"/>
                <a:ea typeface="メイリオ" panose="020B0604030504040204" pitchFamily="50" charset="-128"/>
              </a:rPr>
              <a:t>分析    ライブコマースの種類</a:t>
            </a:r>
            <a:endParaRPr kumimoji="1" lang="ja-JP" altLang="en-US" sz="3200" dirty="0"/>
          </a:p>
        </p:txBody>
      </p:sp>
      <p:sp>
        <p:nvSpPr>
          <p:cNvPr id="13" name="テキスト ボックス 12"/>
          <p:cNvSpPr txBox="1"/>
          <p:nvPr/>
        </p:nvSpPr>
        <p:spPr>
          <a:xfrm>
            <a:off x="1578466" y="4110712"/>
            <a:ext cx="735496" cy="369332"/>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特徴</a:t>
            </a:r>
            <a:endParaRPr kumimoji="1" lang="ja-JP" altLang="en-US"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9875282" y="4110712"/>
            <a:ext cx="735496" cy="369332"/>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特徴</a:t>
            </a:r>
            <a:endParaRPr kumimoji="1" lang="ja-JP" altLang="en-US"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5726874" y="4152139"/>
            <a:ext cx="735496" cy="369332"/>
          </a:xfrm>
          <a:prstGeom prst="rect">
            <a:avLst/>
          </a:prstGeom>
          <a:noFill/>
        </p:spPr>
        <p:txBody>
          <a:bodyPr wrap="square" rtlCol="0">
            <a:spAutoFit/>
          </a:bodyPr>
          <a:lstStyle/>
          <a:p>
            <a:r>
              <a:rPr lang="ja-JP" altLang="en-US" dirty="0">
                <a:latin typeface="メイリオ" panose="020B0604030504040204" pitchFamily="50" charset="-128"/>
                <a:ea typeface="メイリオ" panose="020B0604030504040204" pitchFamily="50" charset="-128"/>
              </a:rPr>
              <a:t>特徴</a:t>
            </a:r>
            <a:endParaRPr kumimoji="1" lang="ja-JP" altLang="en-US"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646034" y="4534179"/>
            <a:ext cx="2422664" cy="1477328"/>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dirty="0" smtClean="0">
                <a:latin typeface="メイリオ" panose="020B0604030504040204" pitchFamily="50" charset="-128"/>
                <a:ea typeface="メイリオ" panose="020B0604030504040204" pitchFamily="50" charset="-128"/>
              </a:rPr>
              <a:t>法人が出店・販売できる機能を提供</a:t>
            </a:r>
            <a:endParaRPr kumimoji="1" lang="en-US" altLang="ja-JP" dirty="0" smtClean="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kumimoji="1" lang="ja-JP" altLang="en-US" dirty="0" smtClean="0">
                <a:latin typeface="メイリオ" panose="020B0604030504040204" pitchFamily="50" charset="-128"/>
                <a:ea typeface="メイリオ" panose="020B0604030504040204" pitchFamily="50" charset="-128"/>
              </a:rPr>
              <a:t>商品が売れた場合は、販売手数料を支払う必要がある</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4617426" y="4558947"/>
            <a:ext cx="3393512" cy="1754326"/>
          </a:xfrm>
          <a:prstGeom prst="rect">
            <a:avLst/>
          </a:prstGeom>
          <a:noFill/>
        </p:spPr>
        <p:txBody>
          <a:bodyPr wrap="square" rtlCol="0">
            <a:spAutoFit/>
          </a:bodyPr>
          <a:lstStyle/>
          <a:p>
            <a:pPr marL="285750" indent="-285750">
              <a:buFont typeface="Arial" panose="020B0604020202020204" pitchFamily="34" charset="0"/>
              <a:buChar char="•"/>
            </a:pPr>
            <a:r>
              <a:rPr lang="ja-JP" altLang="en-US" dirty="0" smtClean="0">
                <a:latin typeface="メイリオ" panose="020B0604030504040204" pitchFamily="50" charset="-128"/>
                <a:ea typeface="メイリオ" panose="020B0604030504040204" pitchFamily="50" charset="-128"/>
              </a:rPr>
              <a:t>法人向けにライブコマース機能を提供するサービス</a:t>
            </a:r>
            <a:endParaRPr lang="en-US" altLang="ja-JP" dirty="0" smtClean="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lang="ja-JP" altLang="en-US" dirty="0" smtClean="0">
                <a:latin typeface="メイリオ" panose="020B0604030504040204" pitchFamily="50" charset="-128"/>
                <a:ea typeface="メイリオ" panose="020B0604030504040204" pitchFamily="50" charset="-128"/>
              </a:rPr>
              <a:t>自社</a:t>
            </a:r>
            <a:r>
              <a:rPr lang="en-US" altLang="ja-JP" dirty="0" smtClean="0">
                <a:latin typeface="メイリオ" panose="020B0604030504040204" pitchFamily="50" charset="-128"/>
                <a:ea typeface="メイリオ" panose="020B0604030504040204" pitchFamily="50" charset="-128"/>
              </a:rPr>
              <a:t>EC</a:t>
            </a:r>
            <a:r>
              <a:rPr lang="ja-JP" altLang="en-US" dirty="0" err="1" smtClean="0">
                <a:latin typeface="メイリオ" panose="020B0604030504040204" pitchFamily="50" charset="-128"/>
                <a:ea typeface="メイリオ" panose="020B0604030504040204" pitchFamily="50" charset="-128"/>
              </a:rPr>
              <a:t>にてライブコ</a:t>
            </a:r>
            <a:r>
              <a:rPr lang="ja-JP" altLang="en-US" dirty="0" smtClean="0">
                <a:latin typeface="メイリオ" panose="020B0604030504040204" pitchFamily="50" charset="-128"/>
                <a:ea typeface="メイリオ" panose="020B0604030504040204" pitchFamily="50" charset="-128"/>
              </a:rPr>
              <a:t>マースを実施できる</a:t>
            </a:r>
            <a:endParaRPr lang="en-US" altLang="ja-JP" dirty="0" smtClean="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lang="ja-JP" altLang="en-US" dirty="0" smtClean="0">
                <a:latin typeface="メイリオ" panose="020B0604030504040204" pitchFamily="50" charset="-128"/>
                <a:ea typeface="メイリオ" panose="020B0604030504040204" pitchFamily="50" charset="-128"/>
              </a:rPr>
              <a:t>高額な導入・運用費用</a:t>
            </a:r>
            <a:endParaRPr lang="en-US" altLang="ja-JP" dirty="0" smtClean="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endParaRPr lang="en-US" altLang="ja-JP" dirty="0" smtClean="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536714" y="6103839"/>
            <a:ext cx="2971800" cy="276999"/>
          </a:xfrm>
          <a:prstGeom prst="rect">
            <a:avLst/>
          </a:prstGeom>
          <a:noFill/>
        </p:spPr>
        <p:txBody>
          <a:bodyPr wrap="square" rtlCol="0">
            <a:spAutoFit/>
          </a:bodyPr>
          <a:lstStyle/>
          <a:p>
            <a:r>
              <a:rPr kumimoji="1" lang="ja-JP" altLang="en-US" sz="1200" dirty="0" smtClean="0"/>
              <a:t>（</a:t>
            </a:r>
            <a:r>
              <a:rPr lang="en-US" altLang="ja-JP" sz="1200" dirty="0" smtClean="0"/>
              <a:t>TAGsAPI,2018/10/19)</a:t>
            </a:r>
            <a:endParaRPr kumimoji="1" lang="ja-JP" altLang="en-US" sz="1200" dirty="0"/>
          </a:p>
        </p:txBody>
      </p:sp>
      <p:sp>
        <p:nvSpPr>
          <p:cNvPr id="22" name="テキスト ボックス 21"/>
          <p:cNvSpPr txBox="1"/>
          <p:nvPr/>
        </p:nvSpPr>
        <p:spPr>
          <a:xfrm>
            <a:off x="8776530" y="4534179"/>
            <a:ext cx="2933000" cy="1754326"/>
          </a:xfrm>
          <a:prstGeom prst="rect">
            <a:avLst/>
          </a:prstGeom>
          <a:noFill/>
        </p:spPr>
        <p:txBody>
          <a:bodyPr wrap="square" rtlCol="0">
            <a:spAutoFit/>
          </a:bodyPr>
          <a:lstStyle/>
          <a:p>
            <a:pPr marL="285750" indent="-285750">
              <a:buFont typeface="Arial" panose="020B0604020202020204" pitchFamily="34" charset="0"/>
              <a:buChar char="•"/>
            </a:pPr>
            <a:r>
              <a:rPr lang="ja-JP" altLang="en-US" dirty="0" smtClean="0">
                <a:latin typeface="メイリオ" panose="020B0604030504040204" pitchFamily="50" charset="-128"/>
                <a:ea typeface="メイリオ" panose="020B0604030504040204" pitchFamily="50" charset="-128"/>
              </a:rPr>
              <a:t>法人がライブ配信機能を提供</a:t>
            </a:r>
            <a:endParaRPr lang="en-US" altLang="ja-JP" dirty="0" smtClean="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lang="ja-JP" altLang="en-US" dirty="0" smtClean="0">
                <a:latin typeface="メイリオ" panose="020B0604030504040204" pitchFamily="50" charset="-128"/>
                <a:ea typeface="メイリオ" panose="020B0604030504040204" pitchFamily="50" charset="-128"/>
              </a:rPr>
              <a:t>自社サイトへの導線が必要</a:t>
            </a:r>
            <a:endParaRPr lang="en-US" altLang="ja-JP" dirty="0" smtClean="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r>
              <a:rPr lang="ja-JP" altLang="en-US" dirty="0" smtClean="0">
                <a:latin typeface="メイリオ" panose="020B0604030504040204" pitchFamily="50" charset="-128"/>
                <a:ea typeface="メイリオ" panose="020B0604030504040204" pitchFamily="50" charset="-128"/>
              </a:rPr>
              <a:t>費用なしで利用できる。</a:t>
            </a:r>
            <a:endParaRPr lang="en-US" altLang="ja-JP" dirty="0">
              <a:latin typeface="メイリオ" panose="020B0604030504040204" pitchFamily="50" charset="-128"/>
              <a:ea typeface="メイリオ" panose="020B0604030504040204" pitchFamily="50" charset="-128"/>
            </a:endParaRPr>
          </a:p>
          <a:p>
            <a:pPr marL="285750" indent="-285750">
              <a:buFont typeface="Arial" panose="020B0604020202020204" pitchFamily="34" charset="0"/>
              <a:buChar char="•"/>
            </a:pPr>
            <a:endParaRPr lang="en-US" altLang="ja-JP" dirty="0" smtClean="0">
              <a:latin typeface="メイリオ" panose="020B0604030504040204" pitchFamily="50" charset="-128"/>
              <a:ea typeface="メイリオ" panose="020B0604030504040204" pitchFamily="50" charset="-128"/>
            </a:endParaRPr>
          </a:p>
        </p:txBody>
      </p:sp>
      <p:pic>
        <p:nvPicPr>
          <p:cNvPr id="23" name="図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67006" y="1698282"/>
            <a:ext cx="1479560" cy="1479560"/>
          </a:xfrm>
          <a:prstGeom prst="rect">
            <a:avLst/>
          </a:prstGeom>
        </p:spPr>
      </p:pic>
      <p:pic>
        <p:nvPicPr>
          <p:cNvPr id="26" name="図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67" y="2234446"/>
            <a:ext cx="3843065" cy="634674"/>
          </a:xfrm>
          <a:prstGeom prst="rect">
            <a:avLst/>
          </a:prstGeom>
        </p:spPr>
      </p:pic>
      <p:pic>
        <p:nvPicPr>
          <p:cNvPr id="27" name="図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20487" y="1766034"/>
            <a:ext cx="4271109" cy="1507890"/>
          </a:xfrm>
          <a:prstGeom prst="rect">
            <a:avLst/>
          </a:prstGeom>
        </p:spPr>
      </p:pic>
      <p:sp>
        <p:nvSpPr>
          <p:cNvPr id="31" name="テキスト ボックス 30"/>
          <p:cNvSpPr txBox="1"/>
          <p:nvPr/>
        </p:nvSpPr>
        <p:spPr>
          <a:xfrm>
            <a:off x="765313" y="3245635"/>
            <a:ext cx="1800493" cy="369332"/>
          </a:xfrm>
          <a:prstGeom prst="rect">
            <a:avLst/>
          </a:prstGeom>
          <a:noFill/>
        </p:spPr>
        <p:txBody>
          <a:bodyPr wrap="none" rtlCol="0">
            <a:spAutoFit/>
          </a:bodyPr>
          <a:lstStyle/>
          <a:p>
            <a:r>
              <a:rPr lang="ja-JP" altLang="en-US" dirty="0" smtClean="0">
                <a:latin typeface="メイリオ" panose="020B0604030504040204" pitchFamily="50" charset="-128"/>
                <a:ea typeface="メイリオ" panose="020B0604030504040204" pitchFamily="50" charset="-128"/>
              </a:rPr>
              <a:t>ショップ</a:t>
            </a:r>
            <a:r>
              <a:rPr lang="ja-JP" altLang="en-US" dirty="0">
                <a:latin typeface="メイリオ" panose="020B0604030504040204" pitchFamily="50" charset="-128"/>
                <a:ea typeface="メイリオ" panose="020B0604030504040204" pitchFamily="50" charset="-128"/>
              </a:rPr>
              <a:t>ルーム</a:t>
            </a:r>
            <a:endParaRPr kumimoji="1" lang="ja-JP" altLang="en-US" dirty="0">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9400645" y="3245635"/>
            <a:ext cx="1800493" cy="369332"/>
          </a:xfrm>
          <a:prstGeom prst="rect">
            <a:avLst/>
          </a:prstGeom>
          <a:noFill/>
        </p:spPr>
        <p:txBody>
          <a:bodyPr wrap="none" rtlCol="0">
            <a:spAutoFit/>
          </a:bodyPr>
          <a:lstStyle/>
          <a:p>
            <a:r>
              <a:rPr lang="ja-JP" altLang="en-US" dirty="0">
                <a:latin typeface="メイリオ" panose="020B0604030504040204" pitchFamily="50" charset="-128"/>
                <a:ea typeface="メイリオ" panose="020B0604030504040204" pitchFamily="50" charset="-128"/>
              </a:rPr>
              <a:t>インスタグラム</a:t>
            </a:r>
            <a:endParaRPr kumimoji="1" lang="ja-JP" altLang="en-US" dirty="0">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4963543" y="3245635"/>
            <a:ext cx="2262158" cy="369332"/>
          </a:xfrm>
          <a:prstGeom prst="rect">
            <a:avLst/>
          </a:prstGeom>
          <a:noFill/>
        </p:spPr>
        <p:txBody>
          <a:bodyPr wrap="none" rtlCol="0">
            <a:spAutoFit/>
          </a:bodyPr>
          <a:lstStyle/>
          <a:p>
            <a:r>
              <a:rPr lang="ja-JP" altLang="en-US" dirty="0" smtClean="0">
                <a:latin typeface="メイリオ" panose="020B0604030504040204" pitchFamily="50" charset="-128"/>
                <a:ea typeface="メイリオ" panose="020B0604030504040204" pitchFamily="50" charset="-128"/>
              </a:rPr>
              <a:t>タグスエーピーアイ</a:t>
            </a:r>
            <a:endParaRPr kumimoji="1" lang="ja-JP" altLang="en-US" dirty="0">
              <a:latin typeface="メイリオ" panose="020B0604030504040204" pitchFamily="50" charset="-128"/>
              <a:ea typeface="メイリオ" panose="020B0604030504040204" pitchFamily="50" charset="-128"/>
            </a:endParaRPr>
          </a:p>
        </p:txBody>
      </p:sp>
      <p:sp>
        <p:nvSpPr>
          <p:cNvPr id="34" name="テキスト ボックス 33"/>
          <p:cNvSpPr txBox="1"/>
          <p:nvPr/>
        </p:nvSpPr>
        <p:spPr>
          <a:xfrm>
            <a:off x="4617426" y="6249206"/>
            <a:ext cx="2971800"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TAGsAPI,2018/10/19)</a:t>
            </a:r>
            <a:endParaRPr kumimoji="1" lang="ja-JP" altLang="en-US"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61230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楕円 31"/>
          <p:cNvSpPr/>
          <p:nvPr/>
        </p:nvSpPr>
        <p:spPr>
          <a:xfrm>
            <a:off x="6444488" y="3973622"/>
            <a:ext cx="3853420" cy="753319"/>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0" name="楕円 29"/>
          <p:cNvSpPr/>
          <p:nvPr/>
        </p:nvSpPr>
        <p:spPr>
          <a:xfrm>
            <a:off x="6343598" y="1846091"/>
            <a:ext cx="3853420" cy="753319"/>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31" name="楕円 30"/>
          <p:cNvSpPr/>
          <p:nvPr/>
        </p:nvSpPr>
        <p:spPr>
          <a:xfrm>
            <a:off x="2278259" y="1850916"/>
            <a:ext cx="3853420" cy="753319"/>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a:xfrm>
            <a:off x="571500" y="-158644"/>
            <a:ext cx="11620500" cy="1679331"/>
          </a:xfrm>
        </p:spPr>
        <p:txBody>
          <a:bodyPr lIns="108000" tIns="108000" rIns="108000" bIns="108000">
            <a:normAutofit/>
          </a:bodyPr>
          <a:lstStyle/>
          <a:p>
            <a:r>
              <a:rPr lang="ja-JP" altLang="en-US" sz="2800" b="1" dirty="0">
                <a:latin typeface="メイリオ" panose="020B0604030504040204" pitchFamily="50" charset="-128"/>
                <a:ea typeface="メイリオ" panose="020B0604030504040204" pitchFamily="50" charset="-128"/>
              </a:rPr>
              <a:t>現状分析</a:t>
            </a:r>
            <a:r>
              <a:rPr lang="ja-JP" altLang="en-US" b="1" dirty="0">
                <a:latin typeface="メイリオ" panose="020B0604030504040204" pitchFamily="50" charset="-128"/>
                <a:ea typeface="メイリオ" panose="020B0604030504040204" pitchFamily="50" charset="-128"/>
              </a:rPr>
              <a:t/>
            </a:r>
            <a:br>
              <a:rPr lang="ja-JP" altLang="en-US" b="1" dirty="0">
                <a:latin typeface="メイリオ" panose="020B0604030504040204" pitchFamily="50" charset="-128"/>
                <a:ea typeface="メイリオ" panose="020B0604030504040204" pitchFamily="50" charset="-128"/>
              </a:rPr>
            </a:br>
            <a:endParaRPr kumimoji="1" lang="ja-JP" altLang="en-US" b="1" dirty="0">
              <a:latin typeface="メイリオ" panose="020B0604030504040204" pitchFamily="50" charset="-128"/>
              <a:ea typeface="メイリオ" panose="020B0604030504040204" pitchFamily="50" charset="-128"/>
            </a:endParaRPr>
          </a:p>
        </p:txBody>
      </p:sp>
      <p:sp>
        <p:nvSpPr>
          <p:cNvPr id="4" name="タイトル 1"/>
          <p:cNvSpPr txBox="1">
            <a:spLocks/>
          </p:cNvSpPr>
          <p:nvPr/>
        </p:nvSpPr>
        <p:spPr>
          <a:xfrm>
            <a:off x="232996" y="983974"/>
            <a:ext cx="4090526" cy="1073426"/>
          </a:xfrm>
          <a:prstGeom prst="rect">
            <a:avLst/>
          </a:prstGeom>
        </p:spPr>
        <p:txBody>
          <a:bodyPr vert="horz" lIns="108000" tIns="108000" rIns="108000" bIns="10800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dirty="0" smtClean="0">
                <a:latin typeface="メイリオ" panose="020B0604030504040204" pitchFamily="50" charset="-128"/>
                <a:ea typeface="メイリオ" panose="020B0604030504040204" pitchFamily="50" charset="-128"/>
              </a:rPr>
              <a:t>類似概念との比較</a:t>
            </a:r>
            <a:r>
              <a:rPr lang="ja-JP" altLang="en-US" sz="3200" b="1" dirty="0">
                <a:latin typeface="メイリオ" panose="020B0604030504040204" pitchFamily="50" charset="-128"/>
                <a:ea typeface="メイリオ" panose="020B0604030504040204" pitchFamily="50" charset="-128"/>
              </a:rPr>
              <a:t/>
            </a:r>
            <a:br>
              <a:rPr lang="ja-JP" altLang="en-US" sz="3200" b="1" dirty="0">
                <a:latin typeface="メイリオ" panose="020B0604030504040204" pitchFamily="50" charset="-128"/>
                <a:ea typeface="メイリオ" panose="020B0604030504040204" pitchFamily="50" charset="-128"/>
              </a:rPr>
            </a:br>
            <a:endParaRPr lang="ja-JP" altLang="en-US" sz="3200" b="1" dirty="0">
              <a:latin typeface="メイリオ" panose="020B0604030504040204" pitchFamily="50" charset="-128"/>
              <a:ea typeface="メイリオ" panose="020B0604030504040204" pitchFamily="50" charset="-128"/>
            </a:endParaRPr>
          </a:p>
        </p:txBody>
      </p:sp>
      <p:cxnSp>
        <p:nvCxnSpPr>
          <p:cNvPr id="15" name="直線コネクタ 14"/>
          <p:cNvCxnSpPr/>
          <p:nvPr/>
        </p:nvCxnSpPr>
        <p:spPr>
          <a:xfrm flipV="1">
            <a:off x="2972628" y="3436629"/>
            <a:ext cx="6818243" cy="59635"/>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6268629" y="1522269"/>
            <a:ext cx="19879" cy="4174435"/>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7087640" y="2049249"/>
            <a:ext cx="2567115"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ライブ</a:t>
            </a:r>
            <a:r>
              <a:rPr lang="ja-JP" altLang="en-US" sz="2400" dirty="0">
                <a:latin typeface="メイリオ" panose="020B0604030504040204" pitchFamily="50" charset="-128"/>
                <a:ea typeface="メイリオ" panose="020B0604030504040204" pitchFamily="50" charset="-128"/>
              </a:rPr>
              <a:t>コマース</a:t>
            </a:r>
            <a:endParaRPr kumimoji="1" lang="ja-JP" altLang="en-US" sz="24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7338673" y="4213752"/>
            <a:ext cx="2022073"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オンデマンド</a:t>
            </a:r>
            <a:endParaRPr lang="en-US" altLang="ja-JP" sz="2400" dirty="0" smtClean="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2766266" y="2063797"/>
            <a:ext cx="3185779" cy="461665"/>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テレビショッピング</a:t>
            </a:r>
            <a:endParaRPr kumimoji="1" lang="en-US" altLang="ja-JP" sz="2400" dirty="0" smtClean="0">
              <a:latin typeface="メイリオ" panose="020B0604030504040204" pitchFamily="50" charset="-128"/>
              <a:ea typeface="メイリオ" panose="020B0604030504040204" pitchFamily="50" charset="-128"/>
            </a:endParaRPr>
          </a:p>
        </p:txBody>
      </p:sp>
      <p:sp>
        <p:nvSpPr>
          <p:cNvPr id="25" name="スライド番号プレースホルダー 24"/>
          <p:cNvSpPr>
            <a:spLocks noGrp="1"/>
          </p:cNvSpPr>
          <p:nvPr>
            <p:ph type="sldNum" sz="quarter" idx="12"/>
          </p:nvPr>
        </p:nvSpPr>
        <p:spPr/>
        <p:txBody>
          <a:bodyPr/>
          <a:lstStyle/>
          <a:p>
            <a:fld id="{9BEE0C86-895A-486D-848D-123B771F4BEB}" type="slidenum">
              <a:rPr kumimoji="1" lang="ja-JP" altLang="en-US" smtClean="0"/>
              <a:t>6</a:t>
            </a:fld>
            <a:endParaRPr kumimoji="1" lang="ja-JP" altLang="en-US"/>
          </a:p>
        </p:txBody>
      </p:sp>
      <p:sp>
        <p:nvSpPr>
          <p:cNvPr id="26" name="テキスト ボックス 25"/>
          <p:cNvSpPr txBox="1"/>
          <p:nvPr/>
        </p:nvSpPr>
        <p:spPr>
          <a:xfrm>
            <a:off x="2766266" y="2599235"/>
            <a:ext cx="3367871"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ジャパネットたかた、</a:t>
            </a:r>
            <a:r>
              <a:rPr lang="en-US" altLang="ja-JP" dirty="0" smtClean="0">
                <a:latin typeface="メイリオ" panose="020B0604030504040204" pitchFamily="50" charset="-128"/>
                <a:ea typeface="メイリオ" panose="020B0604030504040204" pitchFamily="50" charset="-128"/>
              </a:rPr>
              <a:t>QVC</a:t>
            </a:r>
            <a:endParaRPr kumimoji="1" lang="ja-JP" altLang="en-US"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6862618" y="4932100"/>
            <a:ext cx="3638631" cy="646331"/>
          </a:xfrm>
          <a:prstGeom prst="rect">
            <a:avLst/>
          </a:prstGeom>
          <a:noFill/>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YouTube</a:t>
            </a:r>
            <a:r>
              <a:rPr lang="en-US" altLang="ja-JP" dirty="0" smtClean="0">
                <a:latin typeface="メイリオ" panose="020B0604030504040204" pitchFamily="50" charset="-128"/>
                <a:ea typeface="メイリオ" panose="020B0604030504040204" pitchFamily="50" charset="-128"/>
              </a:rPr>
              <a:t>,</a:t>
            </a:r>
          </a:p>
          <a:p>
            <a:r>
              <a:rPr lang="ja-JP" altLang="en-US" dirty="0" smtClean="0">
                <a:latin typeface="メイリオ" panose="020B0604030504040204" pitchFamily="50" charset="-128"/>
                <a:ea typeface="メイリオ" panose="020B0604030504040204" pitchFamily="50" charset="-128"/>
              </a:rPr>
              <a:t>ライブコマースのアーカイブ配信</a:t>
            </a:r>
            <a:endParaRPr kumimoji="1" lang="ja-JP" altLang="en-US" dirty="0">
              <a:latin typeface="メイリオ" panose="020B0604030504040204" pitchFamily="50" charset="-128"/>
              <a:ea typeface="メイリオ" panose="020B0604030504040204" pitchFamily="50" charset="-128"/>
            </a:endParaRPr>
          </a:p>
        </p:txBody>
      </p:sp>
      <p:sp>
        <p:nvSpPr>
          <p:cNvPr id="34" name="テキスト ボックス 33"/>
          <p:cNvSpPr txBox="1"/>
          <p:nvPr/>
        </p:nvSpPr>
        <p:spPr>
          <a:xfrm>
            <a:off x="5596996" y="730761"/>
            <a:ext cx="1694983" cy="584775"/>
          </a:xfrm>
          <a:prstGeom prst="rect">
            <a:avLst/>
          </a:prstGeom>
          <a:noFill/>
        </p:spPr>
        <p:txBody>
          <a:bodyPr wrap="square" rtlCol="0">
            <a:spAutoFit/>
          </a:bodyPr>
          <a:lstStyle/>
          <a:p>
            <a:r>
              <a:rPr lang="ja-JP" altLang="en-US" sz="3200" dirty="0" smtClean="0">
                <a:latin typeface="メイリオ" panose="020B0604030504040204" pitchFamily="50" charset="-128"/>
                <a:ea typeface="メイリオ" panose="020B0604030504040204" pitchFamily="50" charset="-128"/>
              </a:rPr>
              <a:t>ライブ</a:t>
            </a:r>
            <a:endParaRPr kumimoji="1" lang="ja-JP" altLang="en-US" sz="3200" dirty="0">
              <a:latin typeface="メイリオ" panose="020B0604030504040204" pitchFamily="50" charset="-128"/>
              <a:ea typeface="メイリオ" panose="020B0604030504040204" pitchFamily="50" charset="-128"/>
            </a:endParaRPr>
          </a:p>
        </p:txBody>
      </p:sp>
      <p:sp>
        <p:nvSpPr>
          <p:cNvPr id="36" name="テキスト ボックス 35"/>
          <p:cNvSpPr txBox="1"/>
          <p:nvPr/>
        </p:nvSpPr>
        <p:spPr>
          <a:xfrm>
            <a:off x="5003442" y="5809359"/>
            <a:ext cx="2288538" cy="584775"/>
          </a:xfrm>
          <a:prstGeom prst="rect">
            <a:avLst/>
          </a:prstGeom>
          <a:noFill/>
        </p:spPr>
        <p:txBody>
          <a:bodyPr wrap="square" rtlCol="0">
            <a:spAutoFit/>
          </a:bodyPr>
          <a:lstStyle/>
          <a:p>
            <a:r>
              <a:rPr lang="ja-JP" altLang="en-US" sz="3200" dirty="0"/>
              <a:t>アーカイブ</a:t>
            </a:r>
            <a:endParaRPr kumimoji="1" lang="ja-JP" altLang="en-US" sz="3200" dirty="0"/>
          </a:p>
        </p:txBody>
      </p:sp>
      <p:sp>
        <p:nvSpPr>
          <p:cNvPr id="38" name="テキスト ボックス 37"/>
          <p:cNvSpPr txBox="1"/>
          <p:nvPr/>
        </p:nvSpPr>
        <p:spPr>
          <a:xfrm>
            <a:off x="1848427" y="3200018"/>
            <a:ext cx="677108" cy="1741437"/>
          </a:xfrm>
          <a:prstGeom prst="rect">
            <a:avLst/>
          </a:prstGeom>
          <a:noFill/>
        </p:spPr>
        <p:txBody>
          <a:bodyPr vert="eaVert" wrap="square" rtlCol="0">
            <a:spAutoFit/>
          </a:bodyPr>
          <a:lstStyle/>
          <a:p>
            <a:r>
              <a:rPr lang="ja-JP" altLang="en-US" sz="3200" dirty="0">
                <a:latin typeface="メイリオ" panose="020B0604030504040204" pitchFamily="50" charset="-128"/>
                <a:ea typeface="メイリオ" panose="020B0604030504040204" pitchFamily="50" charset="-128"/>
              </a:rPr>
              <a:t>一</a:t>
            </a:r>
            <a:r>
              <a:rPr kumimoji="1" lang="ja-JP" altLang="en-US" sz="3200" dirty="0" smtClean="0">
                <a:latin typeface="メイリオ" panose="020B0604030504040204" pitchFamily="50" charset="-128"/>
                <a:ea typeface="メイリオ" panose="020B0604030504040204" pitchFamily="50" charset="-128"/>
              </a:rPr>
              <a:t>方向</a:t>
            </a:r>
            <a:endParaRPr kumimoji="1" lang="ja-JP" altLang="en-US" sz="3200" dirty="0">
              <a:latin typeface="メイリオ" panose="020B0604030504040204" pitchFamily="50" charset="-128"/>
              <a:ea typeface="メイリオ" panose="020B0604030504040204" pitchFamily="50" charset="-128"/>
            </a:endParaRPr>
          </a:p>
        </p:txBody>
      </p:sp>
      <p:sp>
        <p:nvSpPr>
          <p:cNvPr id="40" name="テキスト ボックス 39"/>
          <p:cNvSpPr txBox="1"/>
          <p:nvPr/>
        </p:nvSpPr>
        <p:spPr>
          <a:xfrm>
            <a:off x="10413146" y="3200018"/>
            <a:ext cx="677108" cy="1667546"/>
          </a:xfrm>
          <a:prstGeom prst="rect">
            <a:avLst/>
          </a:prstGeom>
          <a:noFill/>
        </p:spPr>
        <p:txBody>
          <a:bodyPr vert="eaVert" wrap="square" rtlCol="0">
            <a:spAutoFit/>
          </a:bodyPr>
          <a:lstStyle/>
          <a:p>
            <a:r>
              <a:rPr kumimoji="1" lang="ja-JP" altLang="en-US" sz="3200" dirty="0" smtClean="0">
                <a:latin typeface="メイリオ" panose="020B0604030504040204" pitchFamily="50" charset="-128"/>
                <a:ea typeface="メイリオ" panose="020B0604030504040204" pitchFamily="50" charset="-128"/>
              </a:rPr>
              <a:t>双方向</a:t>
            </a:r>
            <a:endParaRPr kumimoji="1" lang="ja-JP" altLang="en-US"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06874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500" y="3859"/>
            <a:ext cx="11620500" cy="1679331"/>
          </a:xfrm>
        </p:spPr>
        <p:txBody>
          <a:bodyPr lIns="108000" tIns="108000" rIns="108000" bIns="108000">
            <a:normAutofit/>
          </a:bodyPr>
          <a:lstStyle/>
          <a:p>
            <a:r>
              <a:rPr lang="ja-JP" altLang="en-US" sz="2800" b="1">
                <a:latin typeface="メイリオ" panose="020B0604030504040204" pitchFamily="50" charset="-128"/>
                <a:ea typeface="メイリオ" panose="020B0604030504040204" pitchFamily="50" charset="-128"/>
              </a:rPr>
              <a:t>現状分析</a:t>
            </a:r>
            <a:r>
              <a:rPr lang="ja-JP" altLang="en-US" b="1">
                <a:latin typeface="メイリオ" panose="020B0604030504040204" pitchFamily="50" charset="-128"/>
                <a:ea typeface="メイリオ" panose="020B0604030504040204" pitchFamily="50" charset="-128"/>
              </a:rPr>
              <a:t/>
            </a:r>
            <a:br>
              <a:rPr lang="ja-JP" altLang="en-US" b="1">
                <a:latin typeface="メイリオ" panose="020B0604030504040204" pitchFamily="50" charset="-128"/>
                <a:ea typeface="メイリオ" panose="020B0604030504040204" pitchFamily="50" charset="-128"/>
              </a:rPr>
            </a:br>
            <a:endParaRPr kumimoji="1" lang="ja-JP" altLang="en-US" b="1">
              <a:latin typeface="メイリオ" panose="020B0604030504040204" pitchFamily="50" charset="-128"/>
              <a:ea typeface="メイリオ" panose="020B0604030504040204" pitchFamily="50" charset="-128"/>
            </a:endParaRPr>
          </a:p>
        </p:txBody>
      </p:sp>
      <p:sp>
        <p:nvSpPr>
          <p:cNvPr id="4" name="タイトル 1"/>
          <p:cNvSpPr txBox="1">
            <a:spLocks/>
          </p:cNvSpPr>
          <p:nvPr/>
        </p:nvSpPr>
        <p:spPr>
          <a:xfrm>
            <a:off x="232996" y="770547"/>
            <a:ext cx="11620500" cy="1679331"/>
          </a:xfrm>
          <a:prstGeom prst="rect">
            <a:avLst/>
          </a:prstGeom>
        </p:spPr>
        <p:txBody>
          <a:bodyPr vert="horz" lIns="108000" tIns="108000" rIns="108000" bIns="10800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a:latin typeface="メイリオ" panose="020B0604030504040204" pitchFamily="50" charset="-128"/>
                <a:ea typeface="メイリオ" panose="020B0604030504040204" pitchFamily="50" charset="-128"/>
              </a:rPr>
              <a:t>中国で話題のライブコマース</a:t>
            </a:r>
            <a:br>
              <a:rPr lang="ja-JP" altLang="en-US" sz="3200" b="1">
                <a:latin typeface="メイリオ" panose="020B0604030504040204" pitchFamily="50" charset="-128"/>
                <a:ea typeface="メイリオ" panose="020B0604030504040204" pitchFamily="50" charset="-128"/>
              </a:rPr>
            </a:br>
            <a:endParaRPr lang="ja-JP" altLang="en-US" sz="3200" b="1">
              <a:latin typeface="メイリオ" panose="020B0604030504040204" pitchFamily="50" charset="-128"/>
              <a:ea typeface="メイリオ" panose="020B0604030504040204" pitchFamily="50" charset="-128"/>
            </a:endParaRPr>
          </a:p>
        </p:txBody>
      </p:sp>
      <p:sp>
        <p:nvSpPr>
          <p:cNvPr id="11" name="角丸四角形 10"/>
          <p:cNvSpPr/>
          <p:nvPr/>
        </p:nvSpPr>
        <p:spPr>
          <a:xfrm>
            <a:off x="7677864" y="1821690"/>
            <a:ext cx="3655419" cy="3490546"/>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8008681" y="2483815"/>
            <a:ext cx="3148757" cy="2314642"/>
          </a:xfrm>
          <a:prstGeom prst="rect">
            <a:avLst/>
          </a:prstGeom>
          <a:noFill/>
        </p:spPr>
        <p:txBody>
          <a:bodyPr wrap="square" rtlCol="0">
            <a:spAutoFit/>
          </a:bodyPr>
          <a:lstStyle/>
          <a:p>
            <a:r>
              <a:rPr lang="ja-JP" altLang="en-US" sz="2000">
                <a:latin typeface="メイリオ" panose="020B0604030504040204" pitchFamily="50" charset="-128"/>
                <a:ea typeface="メイリオ" panose="020B0604030504040204" pitchFamily="50" charset="-128"/>
              </a:rPr>
              <a:t>中国では、</a:t>
            </a:r>
            <a:r>
              <a:rPr lang="en-US" altLang="ja-JP" sz="2000">
                <a:latin typeface="メイリオ" panose="020B0604030504040204" pitchFamily="50" charset="-128"/>
                <a:ea typeface="メイリオ" panose="020B0604030504040204" pitchFamily="50" charset="-128"/>
              </a:rPr>
              <a:t>2020</a:t>
            </a:r>
            <a:r>
              <a:rPr lang="ja-JP" altLang="en-US" sz="2000">
                <a:latin typeface="メイリオ" panose="020B0604030504040204" pitchFamily="50" charset="-128"/>
                <a:ea typeface="メイリオ" panose="020B0604030504040204" pitchFamily="50" charset="-128"/>
              </a:rPr>
              <a:t>年</a:t>
            </a:r>
            <a:r>
              <a:rPr lang="en-US" altLang="ja-JP" sz="2000">
                <a:latin typeface="メイリオ" panose="020B0604030504040204" pitchFamily="50" charset="-128"/>
                <a:ea typeface="メイリオ" panose="020B0604030504040204" pitchFamily="50" charset="-128"/>
              </a:rPr>
              <a:t>3</a:t>
            </a:r>
            <a:r>
              <a:rPr lang="ja-JP" altLang="en-US" sz="2000">
                <a:latin typeface="メイリオ" panose="020B0604030504040204" pitchFamily="50" charset="-128"/>
                <a:ea typeface="メイリオ" panose="020B0604030504040204" pitchFamily="50" charset="-128"/>
              </a:rPr>
              <a:t>月に約</a:t>
            </a:r>
            <a:r>
              <a:rPr lang="en-US" altLang="ja-JP" sz="2000">
                <a:latin typeface="メイリオ" panose="020B0604030504040204" pitchFamily="50" charset="-128"/>
                <a:ea typeface="メイリオ" panose="020B0604030504040204" pitchFamily="50" charset="-128"/>
              </a:rPr>
              <a:t>2</a:t>
            </a:r>
            <a:r>
              <a:rPr lang="ja-JP" altLang="en-US" sz="2000">
                <a:latin typeface="メイリオ" panose="020B0604030504040204" pitchFamily="50" charset="-128"/>
                <a:ea typeface="メイリオ" panose="020B0604030504040204" pitchFamily="50" charset="-128"/>
              </a:rPr>
              <a:t>億</a:t>
            </a:r>
            <a:r>
              <a:rPr lang="en-US" altLang="ja-JP" sz="2000">
                <a:latin typeface="メイリオ" panose="020B0604030504040204" pitchFamily="50" charset="-128"/>
                <a:ea typeface="メイリオ" panose="020B0604030504040204" pitchFamily="50" charset="-128"/>
              </a:rPr>
              <a:t>6500</a:t>
            </a:r>
            <a:r>
              <a:rPr lang="ja-JP" altLang="en-US" sz="2000">
                <a:latin typeface="メイリオ" panose="020B0604030504040204" pitchFamily="50" charset="-128"/>
                <a:ea typeface="メイリオ" panose="020B0604030504040204" pitchFamily="50" charset="-128"/>
              </a:rPr>
              <a:t>万人がライブコマースを利用！</a:t>
            </a:r>
            <a:endParaRPr lang="en-US" altLang="ja-JP" sz="2000">
              <a:latin typeface="メイリオ" panose="020B0604030504040204" pitchFamily="50" charset="-128"/>
              <a:ea typeface="メイリオ" panose="020B0604030504040204" pitchFamily="50" charset="-128"/>
            </a:endParaRPr>
          </a:p>
          <a:p>
            <a:r>
              <a:rPr kumimoji="1" lang="en-US" altLang="ja-JP" sz="2000">
                <a:latin typeface="メイリオ" panose="020B0604030504040204" pitchFamily="50" charset="-128"/>
                <a:ea typeface="メイリオ" panose="020B0604030504040204" pitchFamily="50" charset="-128"/>
              </a:rPr>
              <a:t>2020</a:t>
            </a:r>
            <a:r>
              <a:rPr kumimoji="1" lang="ja-JP" altLang="en-US" sz="2000">
                <a:latin typeface="メイリオ" panose="020B0604030504040204" pitchFamily="50" charset="-128"/>
                <a:ea typeface="メイリオ" panose="020B0604030504040204" pitchFamily="50" charset="-128"/>
              </a:rPr>
              <a:t>年のライブコマース市場規模は</a:t>
            </a:r>
            <a:r>
              <a:rPr kumimoji="1" lang="en-US" altLang="ja-JP" sz="2000">
                <a:latin typeface="メイリオ" panose="020B0604030504040204" pitchFamily="50" charset="-128"/>
                <a:ea typeface="メイリオ" panose="020B0604030504040204" pitchFamily="50" charset="-128"/>
              </a:rPr>
              <a:t>9,610</a:t>
            </a:r>
            <a:r>
              <a:rPr kumimoji="1" lang="ja-JP" altLang="en-US" sz="2000">
                <a:latin typeface="メイリオ" panose="020B0604030504040204" pitchFamily="50" charset="-128"/>
                <a:ea typeface="メイリオ" panose="020B0604030504040204" pitchFamily="50" charset="-128"/>
              </a:rPr>
              <a:t>億元（約</a:t>
            </a:r>
            <a:r>
              <a:rPr kumimoji="1" lang="en-US" altLang="ja-JP" sz="2000">
                <a:latin typeface="メイリオ" panose="020B0604030504040204" pitchFamily="50" charset="-128"/>
                <a:ea typeface="メイリオ" panose="020B0604030504040204" pitchFamily="50" charset="-128"/>
              </a:rPr>
              <a:t>14.6</a:t>
            </a:r>
            <a:r>
              <a:rPr lang="ja-JP" altLang="en-US" sz="2000">
                <a:latin typeface="メイリオ" panose="020B0604030504040204" pitchFamily="50" charset="-128"/>
                <a:ea typeface="メイリオ" panose="020B0604030504040204" pitchFamily="50" charset="-128"/>
              </a:rPr>
              <a:t>兆円）と</a:t>
            </a:r>
            <a:endParaRPr lang="en-US" altLang="ja-JP" sz="2000">
              <a:latin typeface="メイリオ" panose="020B0604030504040204" pitchFamily="50" charset="-128"/>
              <a:ea typeface="メイリオ" panose="020B0604030504040204" pitchFamily="50" charset="-128"/>
            </a:endParaRPr>
          </a:p>
          <a:p>
            <a:r>
              <a:rPr lang="ja-JP" altLang="en-US" sz="2000">
                <a:latin typeface="メイリオ" panose="020B0604030504040204" pitchFamily="50" charset="-128"/>
                <a:ea typeface="メイリオ" panose="020B0604030504040204" pitchFamily="50" charset="-128"/>
              </a:rPr>
              <a:t>予想されている！</a:t>
            </a:r>
            <a:endParaRPr kumimoji="1" lang="ja-JP" altLang="en-US" sz="200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8008681" y="6079351"/>
            <a:ext cx="4482610" cy="276999"/>
          </a:xfrm>
          <a:prstGeom prst="rect">
            <a:avLst/>
          </a:prstGeom>
          <a:noFill/>
        </p:spPr>
        <p:txBody>
          <a:bodyPr wrap="square" rtlCol="0">
            <a:spAutoFit/>
          </a:bodyPr>
          <a:lstStyle/>
          <a:p>
            <a:r>
              <a:rPr lang="ja-JP" altLang="en-US" sz="1200">
                <a:latin typeface="メイリオ" panose="020B0604030504040204" pitchFamily="50" charset="-128"/>
                <a:ea typeface="メイリオ" panose="020B0604030504040204" pitchFamily="50" charset="-128"/>
              </a:rPr>
              <a:t>（三菱</a:t>
            </a:r>
            <a:r>
              <a:rPr lang="en-US" altLang="ja-JP" sz="1200">
                <a:latin typeface="メイリオ" panose="020B0604030504040204" pitchFamily="50" charset="-128"/>
                <a:ea typeface="メイリオ" panose="020B0604030504040204" pitchFamily="50" charset="-128"/>
              </a:rPr>
              <a:t>UFJ</a:t>
            </a:r>
            <a:r>
              <a:rPr lang="ja-JP" altLang="en-US" sz="1200">
                <a:latin typeface="メイリオ" panose="020B0604030504040204" pitchFamily="50" charset="-128"/>
                <a:ea typeface="メイリオ" panose="020B0604030504040204" pitchFamily="50" charset="-128"/>
              </a:rPr>
              <a:t>リサーチ＆コンサルティング、</a:t>
            </a:r>
            <a:r>
              <a:rPr lang="en-US" altLang="ja-JP" sz="1200">
                <a:latin typeface="メイリオ" panose="020B0604030504040204" pitchFamily="50" charset="-128"/>
                <a:ea typeface="メイリオ" panose="020B0604030504040204" pitchFamily="50" charset="-128"/>
              </a:rPr>
              <a:t>2020/06/06)</a:t>
            </a:r>
            <a:endParaRPr kumimoji="1" lang="ja-JP" altLang="en-US" sz="1200">
              <a:latin typeface="メイリオ" panose="020B0604030504040204" pitchFamily="50" charset="-128"/>
              <a:ea typeface="メイリオ" panose="020B0604030504040204" pitchFamily="50" charset="-128"/>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0" y="2339806"/>
            <a:ext cx="7524000" cy="2602660"/>
          </a:xfrm>
          <a:prstGeom prst="rect">
            <a:avLst/>
          </a:prstGeom>
        </p:spPr>
      </p:pic>
      <p:sp>
        <p:nvSpPr>
          <p:cNvPr id="3" name="スライド番号プレースホルダー 2"/>
          <p:cNvSpPr>
            <a:spLocks noGrp="1"/>
          </p:cNvSpPr>
          <p:nvPr>
            <p:ph type="sldNum" sz="quarter" idx="12"/>
          </p:nvPr>
        </p:nvSpPr>
        <p:spPr/>
        <p:txBody>
          <a:bodyPr/>
          <a:lstStyle/>
          <a:p>
            <a:fld id="{9BEE0C86-895A-486D-848D-123B771F4BEB}" type="slidenum">
              <a:rPr kumimoji="1" lang="ja-JP" altLang="en-US" smtClean="0"/>
              <a:t>7</a:t>
            </a:fld>
            <a:endParaRPr kumimoji="1" lang="ja-JP" altLang="en-US"/>
          </a:p>
        </p:txBody>
      </p:sp>
    </p:spTree>
    <p:extLst>
      <p:ext uri="{BB962C8B-B14F-4D97-AF65-F5344CB8AC3E}">
        <p14:creationId xmlns:p14="http://schemas.microsoft.com/office/powerpoint/2010/main" val="1253817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500" y="22163"/>
            <a:ext cx="11620500" cy="1679331"/>
          </a:xfrm>
        </p:spPr>
        <p:txBody>
          <a:bodyPr lIns="108000" tIns="108000" rIns="108000" bIns="108000">
            <a:normAutofit/>
          </a:bodyPr>
          <a:lstStyle/>
          <a:p>
            <a:r>
              <a:rPr lang="ja-JP" altLang="en-US" sz="2800" b="1">
                <a:latin typeface="メイリオ" panose="020B0604030504040204" pitchFamily="50" charset="-128"/>
                <a:ea typeface="メイリオ" panose="020B0604030504040204" pitchFamily="50" charset="-128"/>
              </a:rPr>
              <a:t>現状分析</a:t>
            </a:r>
            <a:r>
              <a:rPr lang="ja-JP" altLang="en-US" b="1">
                <a:latin typeface="メイリオ" panose="020B0604030504040204" pitchFamily="50" charset="-128"/>
                <a:ea typeface="メイリオ" panose="020B0604030504040204" pitchFamily="50" charset="-128"/>
              </a:rPr>
              <a:t/>
            </a:r>
            <a:br>
              <a:rPr lang="ja-JP" altLang="en-US" b="1">
                <a:latin typeface="メイリオ" panose="020B0604030504040204" pitchFamily="50" charset="-128"/>
                <a:ea typeface="メイリオ" panose="020B0604030504040204" pitchFamily="50" charset="-128"/>
              </a:rPr>
            </a:br>
            <a:endParaRPr kumimoji="1" lang="ja-JP" altLang="en-US" b="1">
              <a:latin typeface="メイリオ" panose="020B0604030504040204" pitchFamily="50" charset="-128"/>
              <a:ea typeface="メイリオ" panose="020B0604030504040204" pitchFamily="50" charset="-128"/>
            </a:endParaRPr>
          </a:p>
        </p:txBody>
      </p:sp>
      <p:sp>
        <p:nvSpPr>
          <p:cNvPr id="4" name="タイトル 1"/>
          <p:cNvSpPr txBox="1">
            <a:spLocks/>
          </p:cNvSpPr>
          <p:nvPr/>
        </p:nvSpPr>
        <p:spPr>
          <a:xfrm>
            <a:off x="232996" y="770547"/>
            <a:ext cx="11620500" cy="1679331"/>
          </a:xfrm>
          <a:prstGeom prst="rect">
            <a:avLst/>
          </a:prstGeom>
        </p:spPr>
        <p:txBody>
          <a:bodyPr vert="horz" lIns="108000" tIns="108000" rIns="108000" bIns="10800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a:latin typeface="メイリオ" panose="020B0604030504040204" pitchFamily="50" charset="-128"/>
                <a:ea typeface="メイリオ" panose="020B0604030504040204" pitchFamily="50" charset="-128"/>
              </a:rPr>
              <a:t>日本でも広まりつつあるライブコマース</a:t>
            </a:r>
            <a:br>
              <a:rPr lang="ja-JP" altLang="en-US" sz="3200" b="1">
                <a:latin typeface="メイリオ" panose="020B0604030504040204" pitchFamily="50" charset="-128"/>
                <a:ea typeface="メイリオ" panose="020B0604030504040204" pitchFamily="50" charset="-128"/>
              </a:rPr>
            </a:br>
            <a:endParaRPr lang="ja-JP" altLang="en-US" sz="3200" b="1">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9BEE0C86-895A-486D-848D-123B771F4BEB}" type="slidenum">
              <a:rPr kumimoji="1" lang="ja-JP" altLang="en-US" smtClean="0"/>
              <a:t>8</a:t>
            </a:fld>
            <a:endParaRPr kumimoji="1" lang="ja-JP" altLang="en-US"/>
          </a:p>
        </p:txBody>
      </p:sp>
      <p:graphicFrame>
        <p:nvGraphicFramePr>
          <p:cNvPr id="6" name="図表 5"/>
          <p:cNvGraphicFramePr/>
          <p:nvPr>
            <p:extLst>
              <p:ext uri="{D42A27DB-BD31-4B8C-83A1-F6EECF244321}">
                <p14:modId xmlns:p14="http://schemas.microsoft.com/office/powerpoint/2010/main" val="2927638109"/>
              </p:ext>
            </p:extLst>
          </p:nvPr>
        </p:nvGraphicFramePr>
        <p:xfrm>
          <a:off x="433959" y="1610212"/>
          <a:ext cx="10187149" cy="49672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テキスト ボックス 7"/>
          <p:cNvSpPr txBox="1"/>
          <p:nvPr/>
        </p:nvSpPr>
        <p:spPr>
          <a:xfrm>
            <a:off x="2514601" y="2049759"/>
            <a:ext cx="8590084" cy="584775"/>
          </a:xfrm>
          <a:prstGeom prst="rect">
            <a:avLst/>
          </a:prstGeom>
          <a:noFill/>
        </p:spPr>
        <p:txBody>
          <a:bodyPr wrap="square" rtlCol="0">
            <a:spAutoFit/>
          </a:bodyPr>
          <a:lstStyle/>
          <a:p>
            <a:pPr lvl="0"/>
            <a:r>
              <a:rPr lang="ja-JP" altLang="en-US">
                <a:latin typeface="メイリオ" panose="020B0604030504040204" pitchFamily="50" charset="-128"/>
                <a:ea typeface="メイリオ" panose="020B0604030504040204" pitchFamily="50" charset="-128"/>
              </a:rPr>
              <a:t>・</a:t>
            </a:r>
            <a:r>
              <a:rPr lang="en-US" altLang="ja-JP" sz="1400">
                <a:latin typeface="メイリオ" panose="020B0604030504040204" pitchFamily="50" charset="-128"/>
                <a:ea typeface="メイリオ" panose="020B0604030504040204" pitchFamily="50" charset="-128"/>
              </a:rPr>
              <a:t>2020</a:t>
            </a:r>
            <a:r>
              <a:rPr lang="ja-JP" altLang="en-US" sz="1400">
                <a:latin typeface="メイリオ" panose="020B0604030504040204" pitchFamily="50" charset="-128"/>
                <a:ea typeface="メイリオ" panose="020B0604030504040204" pitchFamily="50" charset="-128"/>
              </a:rPr>
              <a:t>年</a:t>
            </a:r>
            <a:r>
              <a:rPr lang="en-US" altLang="ja-JP" sz="1400">
                <a:latin typeface="メイリオ" panose="020B0604030504040204" pitchFamily="50" charset="-128"/>
                <a:ea typeface="メイリオ" panose="020B0604030504040204" pitchFamily="50" charset="-128"/>
              </a:rPr>
              <a:t>5</a:t>
            </a:r>
            <a:r>
              <a:rPr lang="ja-JP" altLang="en-US" sz="1400">
                <a:latin typeface="メイリオ" panose="020B0604030504040204" pitchFamily="50" charset="-128"/>
                <a:ea typeface="メイリオ" panose="020B0604030504040204" pitchFamily="50" charset="-128"/>
              </a:rPr>
              <a:t>月</a:t>
            </a:r>
            <a:r>
              <a:rPr lang="en-US" altLang="ja-JP" sz="1400">
                <a:latin typeface="メイリオ" panose="020B0604030504040204" pitchFamily="50" charset="-128"/>
                <a:ea typeface="メイリオ" panose="020B0604030504040204" pitchFamily="50" charset="-128"/>
              </a:rPr>
              <a:t>22</a:t>
            </a:r>
            <a:r>
              <a:rPr lang="ja-JP" altLang="en-US" sz="1400">
                <a:latin typeface="メイリオ" panose="020B0604030504040204" pitchFamily="50" charset="-128"/>
                <a:ea typeface="メイリオ" panose="020B0604030504040204" pitchFamily="50" charset="-128"/>
              </a:rPr>
              <a:t>日　ライブコマース「</a:t>
            </a:r>
            <a:r>
              <a:rPr lang="en-US" altLang="ja-JP" sz="1400">
                <a:latin typeface="メイリオ" panose="020B0604030504040204" pitchFamily="50" charset="-128"/>
                <a:ea typeface="メイリオ" panose="020B0604030504040204" pitchFamily="50" charset="-128"/>
              </a:rPr>
              <a:t>LIVE</a:t>
            </a:r>
            <a:r>
              <a:rPr lang="ja-JP" altLang="en-US" sz="1400">
                <a:latin typeface="メイリオ" panose="020B0604030504040204" pitchFamily="50" charset="-128"/>
                <a:ea typeface="メイリオ" panose="020B0604030504040204" pitchFamily="50" charset="-128"/>
              </a:rPr>
              <a:t> </a:t>
            </a:r>
            <a:r>
              <a:rPr lang="en-US" altLang="ja-JP" sz="1400">
                <a:latin typeface="メイリオ" panose="020B0604030504040204" pitchFamily="50" charset="-128"/>
                <a:ea typeface="メイリオ" panose="020B0604030504040204" pitchFamily="50" charset="-128"/>
              </a:rPr>
              <a:t>STYLING</a:t>
            </a:r>
            <a:r>
              <a:rPr lang="ja-JP" altLang="en-US" sz="1400">
                <a:latin typeface="メイリオ" panose="020B0604030504040204" pitchFamily="50" charset="-128"/>
                <a:ea typeface="メイリオ" panose="020B0604030504040204" pitchFamily="50" charset="-128"/>
              </a:rPr>
              <a:t>」を開始</a:t>
            </a:r>
          </a:p>
          <a:p>
            <a:pPr lvl="0"/>
            <a:r>
              <a:rPr lang="ja-JP" altLang="en-US" sz="1400">
                <a:latin typeface="メイリオ" panose="020B0604030504040204" pitchFamily="50" charset="-128"/>
                <a:ea typeface="メイリオ" panose="020B0604030504040204" pitchFamily="50" charset="-128"/>
              </a:rPr>
              <a:t>・</a:t>
            </a:r>
            <a:r>
              <a:rPr lang="en-US" altLang="ja-JP" sz="1400">
                <a:latin typeface="メイリオ" panose="020B0604030504040204" pitchFamily="50" charset="-128"/>
                <a:ea typeface="メイリオ" panose="020B0604030504040204" pitchFamily="50" charset="-128"/>
              </a:rPr>
              <a:t>7</a:t>
            </a:r>
            <a:r>
              <a:rPr lang="ja-JP" altLang="en-US" sz="1400">
                <a:latin typeface="メイリオ" panose="020B0604030504040204" pitchFamily="50" charset="-128"/>
                <a:ea typeface="メイリオ" panose="020B0604030504040204" pitchFamily="50" charset="-128"/>
              </a:rPr>
              <a:t>月のある</a:t>
            </a:r>
            <a:r>
              <a:rPr lang="en-US" altLang="ja-JP" sz="1400">
                <a:latin typeface="メイリオ" panose="020B0604030504040204" pitchFamily="50" charset="-128"/>
                <a:ea typeface="メイリオ" panose="020B0604030504040204" pitchFamily="50" charset="-128"/>
              </a:rPr>
              <a:t>1</a:t>
            </a:r>
            <a:r>
              <a:rPr lang="ja-JP" altLang="en-US" sz="1400">
                <a:latin typeface="メイリオ" panose="020B0604030504040204" pitchFamily="50" charset="-128"/>
                <a:ea typeface="メイリオ" panose="020B0604030504040204" pitchFamily="50" charset="-128"/>
              </a:rPr>
              <a:t>週間で、動画経由の売上が</a:t>
            </a:r>
            <a:r>
              <a:rPr lang="en-US" altLang="ja-JP" sz="1400">
                <a:latin typeface="メイリオ" panose="020B0604030504040204" pitchFamily="50" charset="-128"/>
                <a:ea typeface="メイリオ" panose="020B0604030504040204" pitchFamily="50" charset="-128"/>
              </a:rPr>
              <a:t>2500</a:t>
            </a:r>
            <a:r>
              <a:rPr lang="ja-JP" altLang="en-US" sz="1400">
                <a:latin typeface="メイリオ" panose="020B0604030504040204" pitchFamily="50" charset="-128"/>
                <a:ea typeface="メイリオ" panose="020B0604030504040204" pitchFamily="50" charset="-128"/>
              </a:rPr>
              <a:t>万円を超えたブランドがあった。</a:t>
            </a:r>
          </a:p>
        </p:txBody>
      </p:sp>
      <p:sp>
        <p:nvSpPr>
          <p:cNvPr id="9" name="テキスト ボックス 8"/>
          <p:cNvSpPr txBox="1"/>
          <p:nvPr/>
        </p:nvSpPr>
        <p:spPr>
          <a:xfrm>
            <a:off x="2628899" y="3285398"/>
            <a:ext cx="7992209" cy="738664"/>
          </a:xfrm>
          <a:prstGeom prst="rect">
            <a:avLst/>
          </a:prstGeom>
          <a:noFill/>
        </p:spPr>
        <p:txBody>
          <a:bodyPr wrap="square" rtlCol="0">
            <a:spAutoFit/>
          </a:bodyPr>
          <a:lstStyle/>
          <a:p>
            <a:pPr lvl="0"/>
            <a:r>
              <a:rPr lang="ja-JP" altLang="en-US" sz="1400">
                <a:latin typeface="メイリオ" panose="020B0604030504040204" pitchFamily="50" charset="-128"/>
                <a:ea typeface="メイリオ" panose="020B0604030504040204" pitchFamily="50" charset="-128"/>
              </a:rPr>
              <a:t>・</a:t>
            </a:r>
            <a:r>
              <a:rPr lang="en-US" altLang="ja-JP" sz="1400">
                <a:latin typeface="メイリオ" panose="020B0604030504040204" pitchFamily="50" charset="-128"/>
                <a:ea typeface="メイリオ" panose="020B0604030504040204" pitchFamily="50" charset="-128"/>
              </a:rPr>
              <a:t>2020</a:t>
            </a:r>
            <a:r>
              <a:rPr lang="ja-JP" altLang="en-US" sz="1400">
                <a:latin typeface="メイリオ" panose="020B0604030504040204" pitchFamily="50" charset="-128"/>
                <a:ea typeface="メイリオ" panose="020B0604030504040204" pitchFamily="50" charset="-128"/>
              </a:rPr>
              <a:t>年</a:t>
            </a:r>
            <a:r>
              <a:rPr lang="en-US" altLang="ja-JP" sz="1400">
                <a:latin typeface="メイリオ" panose="020B0604030504040204" pitchFamily="50" charset="-128"/>
                <a:ea typeface="メイリオ" panose="020B0604030504040204" pitchFamily="50" charset="-128"/>
              </a:rPr>
              <a:t>3</a:t>
            </a:r>
            <a:r>
              <a:rPr lang="ja-JP" altLang="en-US" sz="1400">
                <a:latin typeface="メイリオ" panose="020B0604030504040204" pitchFamily="50" charset="-128"/>
                <a:ea typeface="メイリオ" panose="020B0604030504040204" pitchFamily="50" charset="-128"/>
              </a:rPr>
              <a:t>月</a:t>
            </a:r>
            <a:r>
              <a:rPr lang="en-US" altLang="ja-JP" sz="1400">
                <a:latin typeface="メイリオ" panose="020B0604030504040204" pitchFamily="50" charset="-128"/>
                <a:ea typeface="メイリオ" panose="020B0604030504040204" pitchFamily="50" charset="-128"/>
              </a:rPr>
              <a:t>27</a:t>
            </a:r>
            <a:r>
              <a:rPr lang="ja-JP" altLang="en-US" sz="1400">
                <a:latin typeface="メイリオ" panose="020B0604030504040204" pitchFamily="50" charset="-128"/>
                <a:ea typeface="メイリオ" panose="020B0604030504040204" pitchFamily="50" charset="-128"/>
              </a:rPr>
              <a:t>日にライブコマースを開始</a:t>
            </a:r>
          </a:p>
          <a:p>
            <a:pPr lvl="0"/>
            <a:r>
              <a:rPr lang="ja-JP" altLang="en-US" sz="1400">
                <a:latin typeface="メイリオ" panose="020B0604030504040204" pitchFamily="50" charset="-128"/>
                <a:ea typeface="メイリオ" panose="020B0604030504040204" pitchFamily="50" charset="-128"/>
              </a:rPr>
              <a:t>・運営している自社サイト内で初めてライブコマースで紳士服を販売したところ</a:t>
            </a:r>
            <a:r>
              <a:rPr lang="en-US" altLang="ja-JP" sz="1400">
                <a:latin typeface="メイリオ" panose="020B0604030504040204" pitchFamily="50" charset="-128"/>
                <a:ea typeface="メイリオ" panose="020B0604030504040204" pitchFamily="50" charset="-128"/>
              </a:rPr>
              <a:t>6136</a:t>
            </a:r>
            <a:r>
              <a:rPr lang="ja-JP" altLang="en-US" sz="1400">
                <a:latin typeface="メイリオ" panose="020B0604030504040204" pitchFamily="50" charset="-128"/>
                <a:ea typeface="メイリオ" panose="020B0604030504040204" pitchFamily="50" charset="-128"/>
              </a:rPr>
              <a:t>人が視聴し、</a:t>
            </a:r>
            <a:r>
              <a:rPr lang="en-US" altLang="ja-JP" sz="1400">
                <a:latin typeface="メイリオ" panose="020B0604030504040204" pitchFamily="50" charset="-128"/>
                <a:ea typeface="メイリオ" panose="020B0604030504040204" pitchFamily="50" charset="-128"/>
              </a:rPr>
              <a:t>1</a:t>
            </a:r>
            <a:r>
              <a:rPr lang="ja-JP" altLang="en-US" sz="1400">
                <a:latin typeface="メイリオ" panose="020B0604030504040204" pitchFamily="50" charset="-128"/>
                <a:ea typeface="メイリオ" panose="020B0604030504040204" pitchFamily="50" charset="-128"/>
              </a:rPr>
              <a:t>時間で</a:t>
            </a:r>
            <a:r>
              <a:rPr lang="en-US" altLang="ja-JP" sz="1400">
                <a:latin typeface="メイリオ" panose="020B0604030504040204" pitchFamily="50" charset="-128"/>
                <a:ea typeface="メイリオ" panose="020B0604030504040204" pitchFamily="50" charset="-128"/>
              </a:rPr>
              <a:t>100</a:t>
            </a:r>
            <a:r>
              <a:rPr lang="ja-JP" altLang="en-US" sz="1400">
                <a:latin typeface="メイリオ" panose="020B0604030504040204" pitchFamily="50" charset="-128"/>
                <a:ea typeface="メイリオ" panose="020B0604030504040204" pitchFamily="50" charset="-128"/>
              </a:rPr>
              <a:t>万円弱売れた。　</a:t>
            </a:r>
          </a:p>
        </p:txBody>
      </p:sp>
      <p:sp>
        <p:nvSpPr>
          <p:cNvPr id="10" name="テキスト ボックス 9"/>
          <p:cNvSpPr txBox="1"/>
          <p:nvPr/>
        </p:nvSpPr>
        <p:spPr>
          <a:xfrm>
            <a:off x="2628899" y="4494395"/>
            <a:ext cx="7561386" cy="738664"/>
          </a:xfrm>
          <a:prstGeom prst="rect">
            <a:avLst/>
          </a:prstGeom>
          <a:noFill/>
        </p:spPr>
        <p:txBody>
          <a:bodyPr wrap="square" rtlCol="0">
            <a:spAutoFit/>
          </a:bodyPr>
          <a:lstStyle/>
          <a:p>
            <a:pPr lvl="0"/>
            <a:r>
              <a:rPr lang="ja-JP" altLang="en-US" sz="1400">
                <a:latin typeface="メイリオ" panose="020B0604030504040204" pitchFamily="50" charset="-128"/>
                <a:ea typeface="メイリオ" panose="020B0604030504040204" pitchFamily="50" charset="-128"/>
              </a:rPr>
              <a:t>・</a:t>
            </a:r>
            <a:r>
              <a:rPr lang="en-US" altLang="ja-JP" sz="1400">
                <a:latin typeface="メイリオ" panose="020B0604030504040204" pitchFamily="50" charset="-128"/>
                <a:ea typeface="メイリオ" panose="020B0604030504040204" pitchFamily="50" charset="-128"/>
              </a:rPr>
              <a:t>2019</a:t>
            </a:r>
            <a:r>
              <a:rPr lang="ja-JP" altLang="en-US" sz="1400">
                <a:latin typeface="メイリオ" panose="020B0604030504040204" pitchFamily="50" charset="-128"/>
                <a:ea typeface="メイリオ" panose="020B0604030504040204" pitchFamily="50" charset="-128"/>
              </a:rPr>
              <a:t>年</a:t>
            </a:r>
            <a:r>
              <a:rPr lang="en-US" altLang="ja-JP" sz="1400">
                <a:latin typeface="メイリオ" panose="020B0604030504040204" pitchFamily="50" charset="-128"/>
                <a:ea typeface="メイリオ" panose="020B0604030504040204" pitchFamily="50" charset="-128"/>
              </a:rPr>
              <a:t>5</a:t>
            </a:r>
            <a:r>
              <a:rPr lang="ja-JP" altLang="en-US" sz="1400">
                <a:latin typeface="メイリオ" panose="020B0604030504040204" pitchFamily="50" charset="-128"/>
                <a:ea typeface="メイリオ" panose="020B0604030504040204" pitchFamily="50" charset="-128"/>
              </a:rPr>
              <a:t>月</a:t>
            </a:r>
            <a:r>
              <a:rPr lang="en-US" altLang="ja-JP" sz="1400">
                <a:latin typeface="メイリオ" panose="020B0604030504040204" pitchFamily="50" charset="-128"/>
                <a:ea typeface="メイリオ" panose="020B0604030504040204" pitchFamily="50" charset="-128"/>
              </a:rPr>
              <a:t>29</a:t>
            </a:r>
            <a:r>
              <a:rPr lang="ja-JP" altLang="en-US" sz="1400">
                <a:latin typeface="メイリオ" panose="020B0604030504040204" pitchFamily="50" charset="-128"/>
                <a:ea typeface="メイリオ" panose="020B0604030504040204" pitchFamily="50" charset="-128"/>
              </a:rPr>
              <a:t>日に、お中元ライブコマースを開始。</a:t>
            </a:r>
          </a:p>
          <a:p>
            <a:pPr lvl="0"/>
            <a:r>
              <a:rPr lang="ja-JP" altLang="en-US" sz="1400">
                <a:latin typeface="メイリオ" panose="020B0604030504040204" pitchFamily="50" charset="-128"/>
                <a:ea typeface="メイリオ" panose="020B0604030504040204" pitchFamily="50" charset="-128"/>
              </a:rPr>
              <a:t>・</a:t>
            </a:r>
            <a:r>
              <a:rPr lang="en-US" altLang="ja-JP" sz="1400">
                <a:latin typeface="メイリオ" panose="020B0604030504040204" pitchFamily="50" charset="-128"/>
                <a:ea typeface="メイリオ" panose="020B0604030504040204" pitchFamily="50" charset="-128"/>
              </a:rPr>
              <a:t>2</a:t>
            </a:r>
            <a:r>
              <a:rPr lang="ja-JP" altLang="en-US" sz="1400">
                <a:latin typeface="メイリオ" panose="020B0604030504040204" pitchFamily="50" charset="-128"/>
                <a:ea typeface="メイリオ" panose="020B0604030504040204" pitchFamily="50" charset="-128"/>
              </a:rPr>
              <a:t>回の配信で合計視聴者数は</a:t>
            </a:r>
            <a:r>
              <a:rPr lang="en-US" altLang="ja-JP" sz="1400">
                <a:latin typeface="メイリオ" panose="020B0604030504040204" pitchFamily="50" charset="-128"/>
                <a:ea typeface="メイリオ" panose="020B0604030504040204" pitchFamily="50" charset="-128"/>
              </a:rPr>
              <a:t>3</a:t>
            </a:r>
            <a:r>
              <a:rPr lang="ja-JP" altLang="en-US" sz="1400">
                <a:latin typeface="メイリオ" panose="020B0604030504040204" pitchFamily="50" charset="-128"/>
                <a:ea typeface="メイリオ" panose="020B0604030504040204" pitchFamily="50" charset="-128"/>
              </a:rPr>
              <a:t>万人を超えた。お中元オンラインストア全体の売上も前年</a:t>
            </a:r>
            <a:r>
              <a:rPr lang="en-US" altLang="ja-JP" sz="1400">
                <a:latin typeface="メイリオ" panose="020B0604030504040204" pitchFamily="50" charset="-128"/>
                <a:ea typeface="メイリオ" panose="020B0604030504040204" pitchFamily="50" charset="-128"/>
              </a:rPr>
              <a:t/>
            </a:r>
            <a:br>
              <a:rPr lang="en-US" altLang="ja-JP" sz="1400">
                <a:latin typeface="メイリオ" panose="020B0604030504040204" pitchFamily="50" charset="-128"/>
                <a:ea typeface="メイリオ" panose="020B0604030504040204" pitchFamily="50" charset="-128"/>
              </a:rPr>
            </a:br>
            <a:r>
              <a:rPr lang="ja-JP" altLang="en-US" sz="1400">
                <a:latin typeface="メイリオ" panose="020B0604030504040204" pitchFamily="50" charset="-128"/>
                <a:ea typeface="メイリオ" panose="020B0604030504040204" pitchFamily="50" charset="-128"/>
              </a:rPr>
              <a:t>　の約</a:t>
            </a:r>
            <a:r>
              <a:rPr lang="en-US" altLang="ja-JP" sz="1400">
                <a:latin typeface="メイリオ" panose="020B0604030504040204" pitchFamily="50" charset="-128"/>
                <a:ea typeface="メイリオ" panose="020B0604030504040204" pitchFamily="50" charset="-128"/>
              </a:rPr>
              <a:t>2</a:t>
            </a:r>
            <a:r>
              <a:rPr lang="ja-JP" altLang="en-US" sz="1400">
                <a:latin typeface="メイリオ" panose="020B0604030504040204" pitchFamily="50" charset="-128"/>
                <a:ea typeface="メイリオ" panose="020B0604030504040204" pitchFamily="50" charset="-128"/>
              </a:rPr>
              <a:t>倍となった。</a:t>
            </a:r>
          </a:p>
        </p:txBody>
      </p:sp>
      <p:sp>
        <p:nvSpPr>
          <p:cNvPr id="12" name="テキスト ボックス 11"/>
          <p:cNvSpPr txBox="1"/>
          <p:nvPr/>
        </p:nvSpPr>
        <p:spPr>
          <a:xfrm>
            <a:off x="2628899" y="5818516"/>
            <a:ext cx="7271238" cy="954107"/>
          </a:xfrm>
          <a:prstGeom prst="rect">
            <a:avLst/>
          </a:prstGeom>
          <a:noFill/>
        </p:spPr>
        <p:txBody>
          <a:bodyPr wrap="square" rtlCol="0">
            <a:spAutoFit/>
          </a:bodyPr>
          <a:lstStyle/>
          <a:p>
            <a:pPr lvl="0"/>
            <a:r>
              <a:rPr lang="ja-JP" altLang="en-US" sz="1400">
                <a:latin typeface="メイリオ" panose="020B0604030504040204" pitchFamily="50" charset="-128"/>
                <a:ea typeface="メイリオ" panose="020B0604030504040204" pitchFamily="50" charset="-128"/>
              </a:rPr>
              <a:t>・</a:t>
            </a:r>
            <a:r>
              <a:rPr lang="en-US" altLang="ja-JP" sz="1400">
                <a:latin typeface="メイリオ" panose="020B0604030504040204" pitchFamily="50" charset="-128"/>
                <a:ea typeface="メイリオ" panose="020B0604030504040204" pitchFamily="50" charset="-128"/>
              </a:rPr>
              <a:t>2017</a:t>
            </a:r>
            <a:r>
              <a:rPr lang="ja-JP" altLang="en-US" sz="1400">
                <a:latin typeface="メイリオ" panose="020B0604030504040204" pitchFamily="50" charset="-128"/>
                <a:ea typeface="メイリオ" panose="020B0604030504040204" pitchFamily="50" charset="-128"/>
              </a:rPr>
              <a:t>年創業の</a:t>
            </a:r>
            <a:r>
              <a:rPr lang="en-US" altLang="ja-JP" sz="1400">
                <a:latin typeface="メイリオ" panose="020B0604030504040204" pitchFamily="50" charset="-128"/>
                <a:ea typeface="メイリオ" panose="020B0604030504040204" pitchFamily="50" charset="-128"/>
              </a:rPr>
              <a:t>155</a:t>
            </a:r>
            <a:r>
              <a:rPr lang="ja-JP" altLang="en-US" sz="1400">
                <a:latin typeface="メイリオ" panose="020B0604030504040204" pitchFamily="50" charset="-128"/>
                <a:ea typeface="メイリオ" panose="020B0604030504040204" pitchFamily="50" charset="-128"/>
              </a:rPr>
              <a:t>㎝以下の小さな女性向けアパレルブランド。</a:t>
            </a:r>
            <a:endParaRPr lang="en-US" altLang="ja-JP" sz="1400">
              <a:latin typeface="メイリオ" panose="020B0604030504040204" pitchFamily="50" charset="-128"/>
              <a:ea typeface="メイリオ" panose="020B0604030504040204" pitchFamily="50" charset="-128"/>
            </a:endParaRPr>
          </a:p>
          <a:p>
            <a:pPr lvl="0"/>
            <a:r>
              <a:rPr lang="ja-JP" altLang="en-US" sz="1400">
                <a:latin typeface="メイリオ" panose="020B0604030504040204" pitchFamily="50" charset="-128"/>
                <a:ea typeface="メイリオ" panose="020B0604030504040204" pitchFamily="50" charset="-128"/>
              </a:rPr>
              <a:t>・実店舗を持たず、自社</a:t>
            </a:r>
            <a:r>
              <a:rPr lang="en-US" altLang="ja-JP" sz="1400">
                <a:latin typeface="メイリオ" panose="020B0604030504040204" pitchFamily="50" charset="-128"/>
                <a:ea typeface="メイリオ" panose="020B0604030504040204" pitchFamily="50" charset="-128"/>
              </a:rPr>
              <a:t>EC</a:t>
            </a:r>
            <a:r>
              <a:rPr lang="ja-JP" altLang="en-US" sz="1400">
                <a:latin typeface="メイリオ" panose="020B0604030504040204" pitchFamily="50" charset="-128"/>
                <a:ea typeface="メイリオ" panose="020B0604030504040204" pitchFamily="50" charset="-128"/>
              </a:rPr>
              <a:t>のみでの販売で月商</a:t>
            </a:r>
            <a:r>
              <a:rPr lang="en-US" altLang="ja-JP" sz="1400">
                <a:latin typeface="メイリオ" panose="020B0604030504040204" pitchFamily="50" charset="-128"/>
                <a:ea typeface="メイリオ" panose="020B0604030504040204" pitchFamily="50" charset="-128"/>
              </a:rPr>
              <a:t>5000</a:t>
            </a:r>
            <a:r>
              <a:rPr lang="ja-JP" altLang="en-US" sz="1400">
                <a:latin typeface="メイリオ" panose="020B0604030504040204" pitchFamily="50" charset="-128"/>
                <a:ea typeface="メイリオ" panose="020B0604030504040204" pitchFamily="50" charset="-128"/>
              </a:rPr>
              <a:t>万円を突破。</a:t>
            </a:r>
            <a:endParaRPr lang="en-US" altLang="ja-JP" sz="1400">
              <a:latin typeface="メイリオ" panose="020B0604030504040204" pitchFamily="50" charset="-128"/>
              <a:ea typeface="メイリオ" panose="020B0604030504040204" pitchFamily="50" charset="-128"/>
            </a:endParaRPr>
          </a:p>
          <a:p>
            <a:pPr lvl="0"/>
            <a:r>
              <a:rPr lang="ja-JP" altLang="en-US" sz="1400">
                <a:latin typeface="メイリオ" panose="020B0604030504040204" pitchFamily="50" charset="-128"/>
                <a:ea typeface="メイリオ" panose="020B0604030504040204" pitchFamily="50" charset="-128"/>
              </a:rPr>
              <a:t>・インスタライブによる販売が話題で、多い時には</a:t>
            </a:r>
            <a:r>
              <a:rPr lang="en-US" altLang="ja-JP" sz="1400">
                <a:latin typeface="メイリオ" panose="020B0604030504040204" pitchFamily="50" charset="-128"/>
                <a:ea typeface="メイリオ" panose="020B0604030504040204" pitchFamily="50" charset="-128"/>
              </a:rPr>
              <a:t>7000</a:t>
            </a:r>
            <a:r>
              <a:rPr lang="ja-JP" altLang="en-US" sz="1400">
                <a:latin typeface="メイリオ" panose="020B0604030504040204" pitchFamily="50" charset="-128"/>
                <a:ea typeface="メイリオ" panose="020B0604030504040204" pitchFamily="50" charset="-128"/>
              </a:rPr>
              <a:t>人近くが視聴している。</a:t>
            </a:r>
            <a:endParaRPr lang="en-US" altLang="ja-JP" sz="1400">
              <a:latin typeface="メイリオ" panose="020B0604030504040204" pitchFamily="50" charset="-128"/>
              <a:ea typeface="メイリオ" panose="020B0604030504040204" pitchFamily="50" charset="-128"/>
            </a:endParaRPr>
          </a:p>
          <a:p>
            <a:endParaRPr kumimoji="1" lang="ja-JP" altLang="en-US" sz="1400">
              <a:latin typeface="メイリオ" panose="020B0604030504040204" pitchFamily="50" charset="-128"/>
              <a:ea typeface="メイリオ" panose="020B0604030504040204" pitchFamily="50" charset="-128"/>
            </a:endParaRPr>
          </a:p>
        </p:txBody>
      </p:sp>
      <p:pic>
        <p:nvPicPr>
          <p:cNvPr id="13" name="図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1500" y="2920211"/>
            <a:ext cx="2057399" cy="1153549"/>
          </a:xfrm>
          <a:prstGeom prst="rect">
            <a:avLst/>
          </a:prstGeom>
        </p:spPr>
      </p:pic>
      <p:sp>
        <p:nvSpPr>
          <p:cNvPr id="14" name="テキスト ボックス 13"/>
          <p:cNvSpPr txBox="1"/>
          <p:nvPr/>
        </p:nvSpPr>
        <p:spPr>
          <a:xfrm>
            <a:off x="9117623" y="2239328"/>
            <a:ext cx="184731" cy="369332"/>
          </a:xfrm>
          <a:prstGeom prst="rect">
            <a:avLst/>
          </a:prstGeom>
          <a:noFill/>
        </p:spPr>
        <p:txBody>
          <a:bodyPr wrap="none" rtlCol="0">
            <a:spAutoFit/>
          </a:bodyPr>
          <a:lstStyle/>
          <a:p>
            <a:endParaRPr kumimoji="1" lang="ja-JP" altLang="en-US"/>
          </a:p>
        </p:txBody>
      </p:sp>
      <p:sp>
        <p:nvSpPr>
          <p:cNvPr id="15" name="テキスト ボックス 14"/>
          <p:cNvSpPr txBox="1"/>
          <p:nvPr/>
        </p:nvSpPr>
        <p:spPr>
          <a:xfrm>
            <a:off x="9010651" y="2462952"/>
            <a:ext cx="1566496" cy="253916"/>
          </a:xfrm>
          <a:prstGeom prst="rect">
            <a:avLst/>
          </a:prstGeom>
          <a:noFill/>
        </p:spPr>
        <p:txBody>
          <a:bodyPr wrap="square" rtlCol="0">
            <a:spAutoFit/>
          </a:bodyPr>
          <a:lstStyle/>
          <a:p>
            <a:r>
              <a:rPr kumimoji="1" lang="en-US" altLang="ja-JP" sz="1050"/>
              <a:t>(</a:t>
            </a:r>
            <a:r>
              <a:rPr kumimoji="1" lang="ja-JP" altLang="en-US" sz="1050"/>
              <a:t>日経</a:t>
            </a:r>
            <a:r>
              <a:rPr kumimoji="1" lang="en-US" altLang="ja-JP" sz="1050"/>
              <a:t>MJ 2020/08/23)</a:t>
            </a:r>
            <a:endParaRPr kumimoji="1" lang="ja-JP" altLang="en-US" sz="1050"/>
          </a:p>
        </p:txBody>
      </p:sp>
      <p:sp>
        <p:nvSpPr>
          <p:cNvPr id="16" name="テキスト ボックス 15"/>
          <p:cNvSpPr txBox="1"/>
          <p:nvPr/>
        </p:nvSpPr>
        <p:spPr>
          <a:xfrm>
            <a:off x="9010651" y="3740764"/>
            <a:ext cx="1566496" cy="253916"/>
          </a:xfrm>
          <a:prstGeom prst="rect">
            <a:avLst/>
          </a:prstGeom>
          <a:noFill/>
        </p:spPr>
        <p:txBody>
          <a:bodyPr wrap="square" rtlCol="0">
            <a:spAutoFit/>
          </a:bodyPr>
          <a:lstStyle/>
          <a:p>
            <a:r>
              <a:rPr kumimoji="1" lang="en-US" altLang="ja-JP" sz="1050"/>
              <a:t>(</a:t>
            </a:r>
            <a:r>
              <a:rPr kumimoji="1" lang="ja-JP" altLang="en-US" sz="1050"/>
              <a:t>日経</a:t>
            </a:r>
            <a:r>
              <a:rPr kumimoji="1" lang="en-US" altLang="ja-JP" sz="1050"/>
              <a:t>MJ 2020/04/21)</a:t>
            </a:r>
            <a:endParaRPr kumimoji="1" lang="ja-JP" altLang="en-US" sz="1050"/>
          </a:p>
        </p:txBody>
      </p:sp>
      <p:sp>
        <p:nvSpPr>
          <p:cNvPr id="17" name="テキスト ボックス 16"/>
          <p:cNvSpPr txBox="1"/>
          <p:nvPr/>
        </p:nvSpPr>
        <p:spPr>
          <a:xfrm>
            <a:off x="8896351" y="4979143"/>
            <a:ext cx="1925720" cy="253916"/>
          </a:xfrm>
          <a:prstGeom prst="rect">
            <a:avLst/>
          </a:prstGeom>
          <a:noFill/>
        </p:spPr>
        <p:txBody>
          <a:bodyPr wrap="square" rtlCol="0">
            <a:spAutoFit/>
          </a:bodyPr>
          <a:lstStyle/>
          <a:p>
            <a:r>
              <a:rPr kumimoji="1" lang="en-US" altLang="ja-JP" sz="1050"/>
              <a:t>(</a:t>
            </a:r>
            <a:r>
              <a:rPr lang="en-US" altLang="ja-JP" sz="1050"/>
              <a:t>PRTIMES</a:t>
            </a:r>
            <a:r>
              <a:rPr kumimoji="1" lang="en-US" altLang="ja-JP" sz="1050"/>
              <a:t> 2020/06/26)</a:t>
            </a:r>
            <a:endParaRPr kumimoji="1" lang="ja-JP" altLang="en-US" sz="1050"/>
          </a:p>
        </p:txBody>
      </p:sp>
      <p:sp>
        <p:nvSpPr>
          <p:cNvPr id="18" name="テキスト ボックス 17"/>
          <p:cNvSpPr txBox="1"/>
          <p:nvPr/>
        </p:nvSpPr>
        <p:spPr>
          <a:xfrm>
            <a:off x="8989401" y="6305202"/>
            <a:ext cx="1873496" cy="253916"/>
          </a:xfrm>
          <a:prstGeom prst="rect">
            <a:avLst/>
          </a:prstGeom>
          <a:noFill/>
        </p:spPr>
        <p:txBody>
          <a:bodyPr wrap="square" rtlCol="0">
            <a:spAutoFit/>
          </a:bodyPr>
          <a:lstStyle/>
          <a:p>
            <a:r>
              <a:rPr kumimoji="1" lang="en-US" altLang="ja-JP" sz="1050"/>
              <a:t>(</a:t>
            </a:r>
            <a:r>
              <a:rPr lang="en-US" altLang="ja-JP" sz="1050"/>
              <a:t>PRTIMES</a:t>
            </a:r>
            <a:r>
              <a:rPr kumimoji="1" lang="en-US" altLang="ja-JP" sz="1050"/>
              <a:t> 2020/01/14)</a:t>
            </a:r>
            <a:endParaRPr kumimoji="1" lang="ja-JP" altLang="en-US" sz="1050"/>
          </a:p>
        </p:txBody>
      </p:sp>
    </p:spTree>
    <p:extLst>
      <p:ext uri="{BB962C8B-B14F-4D97-AF65-F5344CB8AC3E}">
        <p14:creationId xmlns:p14="http://schemas.microsoft.com/office/powerpoint/2010/main" val="2950569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500" y="22163"/>
            <a:ext cx="11620500" cy="1679331"/>
          </a:xfrm>
        </p:spPr>
        <p:txBody>
          <a:bodyPr lIns="108000" tIns="108000" rIns="108000" bIns="108000">
            <a:normAutofit/>
          </a:bodyPr>
          <a:lstStyle/>
          <a:p>
            <a:r>
              <a:rPr lang="ja-JP" altLang="en-US" sz="2800" b="1" dirty="0">
                <a:latin typeface="メイリオ" panose="020B0604030504040204" pitchFamily="50" charset="-128"/>
                <a:ea typeface="メイリオ" panose="020B0604030504040204" pitchFamily="50" charset="-128"/>
              </a:rPr>
              <a:t>現状分析</a:t>
            </a:r>
            <a:r>
              <a:rPr lang="ja-JP" altLang="en-US" b="1" dirty="0">
                <a:latin typeface="メイリオ" panose="020B0604030504040204" pitchFamily="50" charset="-128"/>
                <a:ea typeface="メイリオ" panose="020B0604030504040204" pitchFamily="50" charset="-128"/>
              </a:rPr>
              <a:t/>
            </a:r>
            <a:br>
              <a:rPr lang="ja-JP" altLang="en-US" b="1" dirty="0">
                <a:latin typeface="メイリオ" panose="020B0604030504040204" pitchFamily="50" charset="-128"/>
                <a:ea typeface="メイリオ" panose="020B0604030504040204" pitchFamily="50" charset="-128"/>
              </a:rPr>
            </a:br>
            <a:endParaRPr kumimoji="1" lang="ja-JP" altLang="en-US" b="1" dirty="0">
              <a:latin typeface="メイリオ" panose="020B0604030504040204" pitchFamily="50" charset="-128"/>
              <a:ea typeface="メイリオ" panose="020B0604030504040204" pitchFamily="50" charset="-128"/>
            </a:endParaRPr>
          </a:p>
        </p:txBody>
      </p:sp>
      <p:sp>
        <p:nvSpPr>
          <p:cNvPr id="4" name="タイトル 1"/>
          <p:cNvSpPr txBox="1">
            <a:spLocks/>
          </p:cNvSpPr>
          <p:nvPr/>
        </p:nvSpPr>
        <p:spPr>
          <a:xfrm>
            <a:off x="232996" y="770547"/>
            <a:ext cx="11620500" cy="1679331"/>
          </a:xfrm>
          <a:prstGeom prst="rect">
            <a:avLst/>
          </a:prstGeom>
        </p:spPr>
        <p:txBody>
          <a:bodyPr vert="horz" lIns="108000" tIns="108000" rIns="108000" bIns="10800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b="1" dirty="0">
                <a:latin typeface="メイリオ" panose="020B0604030504040204" pitchFamily="50" charset="-128"/>
                <a:ea typeface="メイリオ" panose="020B0604030504040204" pitchFamily="50" charset="-128"/>
              </a:rPr>
              <a:t>撤退</a:t>
            </a:r>
            <a:r>
              <a:rPr lang="ja-JP" altLang="en-US" sz="3200" b="1" dirty="0" smtClean="0">
                <a:latin typeface="メイリオ" panose="020B0604030504040204" pitchFamily="50" charset="-128"/>
                <a:ea typeface="メイリオ" panose="020B0604030504040204" pitchFamily="50" charset="-128"/>
              </a:rPr>
              <a:t>してしまったライブコマース・サービス</a:t>
            </a:r>
            <a:r>
              <a:rPr lang="ja-JP" altLang="en-US" sz="3200" b="1" dirty="0">
                <a:latin typeface="メイリオ" panose="020B0604030504040204" pitchFamily="50" charset="-128"/>
                <a:ea typeface="メイリオ" panose="020B0604030504040204" pitchFamily="50" charset="-128"/>
              </a:rPr>
              <a:t/>
            </a:r>
            <a:br>
              <a:rPr lang="ja-JP" altLang="en-US" sz="3200" b="1" dirty="0">
                <a:latin typeface="メイリオ" panose="020B0604030504040204" pitchFamily="50" charset="-128"/>
                <a:ea typeface="メイリオ" panose="020B0604030504040204" pitchFamily="50" charset="-128"/>
              </a:rPr>
            </a:br>
            <a:endParaRPr lang="ja-JP" altLang="en-US" sz="3200" b="1" dirty="0">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a:xfrm>
            <a:off x="9491297" y="6456912"/>
            <a:ext cx="2743200" cy="365125"/>
          </a:xfrm>
        </p:spPr>
        <p:txBody>
          <a:bodyPr/>
          <a:lstStyle/>
          <a:p>
            <a:fld id="{9BEE0C86-895A-486D-848D-123B771F4BEB}" type="slidenum">
              <a:rPr kumimoji="1" lang="ja-JP" altLang="en-US" smtClean="0"/>
              <a:t>9</a:t>
            </a:fld>
            <a:endParaRPr kumimoji="1" lang="ja-JP" altLang="en-US" dirty="0"/>
          </a:p>
        </p:txBody>
      </p:sp>
      <p:graphicFrame>
        <p:nvGraphicFramePr>
          <p:cNvPr id="6" name="図表 5"/>
          <p:cNvGraphicFramePr/>
          <p:nvPr>
            <p:extLst>
              <p:ext uri="{D42A27DB-BD31-4B8C-83A1-F6EECF244321}">
                <p14:modId xmlns:p14="http://schemas.microsoft.com/office/powerpoint/2010/main" val="2494781848"/>
              </p:ext>
            </p:extLst>
          </p:nvPr>
        </p:nvGraphicFramePr>
        <p:xfrm>
          <a:off x="433959" y="1610212"/>
          <a:ext cx="11502937" cy="49672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テキスト ボックス 8"/>
          <p:cNvSpPr txBox="1"/>
          <p:nvPr/>
        </p:nvSpPr>
        <p:spPr>
          <a:xfrm>
            <a:off x="3038027" y="2619471"/>
            <a:ext cx="8501303" cy="861774"/>
          </a:xfrm>
          <a:prstGeom prst="rect">
            <a:avLst/>
          </a:prstGeom>
          <a:noFill/>
        </p:spPr>
        <p:txBody>
          <a:bodyPr wrap="square" rtlCol="0">
            <a:spAutoFit/>
          </a:bodyPr>
          <a:lstStyle/>
          <a:p>
            <a:pPr marL="285750" lvl="0" indent="-285750">
              <a:buFont typeface="Arial" panose="020B0604020202020204" pitchFamily="34" charset="0"/>
              <a:buChar char="•"/>
            </a:pPr>
            <a:r>
              <a:rPr lang="ja-JP" altLang="en-US" dirty="0" smtClean="0"/>
              <a:t>ライブコマースのさきがけ的な存在で、</a:t>
            </a:r>
            <a:r>
              <a:rPr lang="ja-JP" altLang="en-US" u="sng" dirty="0" smtClean="0"/>
              <a:t>ハンドメイド</a:t>
            </a:r>
            <a:r>
              <a:rPr lang="ja-JP" altLang="en-US" dirty="0" smtClean="0"/>
              <a:t>に特化したサービス</a:t>
            </a:r>
            <a:endParaRPr lang="en-US" altLang="ja-JP" dirty="0" smtClean="0"/>
          </a:p>
          <a:p>
            <a:pPr marL="285750" lvl="0" indent="-285750">
              <a:buFont typeface="Arial" panose="020B0604020202020204" pitchFamily="34" charset="0"/>
              <a:buChar char="•"/>
            </a:pPr>
            <a:r>
              <a:rPr lang="ja-JP" altLang="en-US" dirty="0" smtClean="0"/>
              <a:t>個人やショップの定員など誰</a:t>
            </a:r>
            <a:r>
              <a:rPr lang="ja-JP" altLang="en-US" dirty="0"/>
              <a:t>でもライブ配信が可能</a:t>
            </a:r>
            <a:endParaRPr lang="en-US" altLang="ja-JP" dirty="0" smtClean="0"/>
          </a:p>
          <a:p>
            <a:pPr lvl="0"/>
            <a:endParaRPr lang="ja-JP" altLang="en-US" sz="1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038027" y="5351095"/>
            <a:ext cx="8580816" cy="923330"/>
          </a:xfrm>
          <a:prstGeom prst="rect">
            <a:avLst/>
          </a:prstGeom>
          <a:noFill/>
        </p:spPr>
        <p:txBody>
          <a:bodyPr wrap="square" rtlCol="0">
            <a:spAutoFit/>
          </a:bodyPr>
          <a:lstStyle/>
          <a:p>
            <a:pPr marL="285750" indent="-285750">
              <a:buFont typeface="Arial" panose="020B0604020202020204" pitchFamily="34" charset="0"/>
              <a:buChar char="•"/>
            </a:pPr>
            <a:r>
              <a:rPr lang="ja-JP" altLang="en-US" dirty="0" smtClean="0"/>
              <a:t>フリマアプリ「メルカリ」内で</a:t>
            </a:r>
            <a:r>
              <a:rPr lang="ja-JP" altLang="en-US" dirty="0"/>
              <a:t>ライブ配信による商品の販売や購入が</a:t>
            </a:r>
            <a:r>
              <a:rPr lang="ja-JP" altLang="en-US" dirty="0" smtClean="0"/>
              <a:t>できる</a:t>
            </a:r>
            <a:endParaRPr lang="en-US" altLang="ja-JP" dirty="0" smtClean="0"/>
          </a:p>
          <a:p>
            <a:pPr marL="285750" indent="-285750">
              <a:buFont typeface="Arial" panose="020B0604020202020204" pitchFamily="34" charset="0"/>
              <a:buChar char="•"/>
            </a:pPr>
            <a:r>
              <a:rPr lang="ja-JP" altLang="en-US" dirty="0"/>
              <a:t>個人</a:t>
            </a:r>
            <a:r>
              <a:rPr lang="ja-JP" altLang="en-US" dirty="0" smtClean="0"/>
              <a:t>や法人など誰でも</a:t>
            </a:r>
            <a:r>
              <a:rPr lang="ja-JP" altLang="en-US" dirty="0"/>
              <a:t>配信</a:t>
            </a:r>
            <a:r>
              <a:rPr lang="ja-JP" altLang="en-US" dirty="0" smtClean="0"/>
              <a:t>可能</a:t>
            </a:r>
            <a:endParaRPr lang="en-US" altLang="ja-JP" sz="1400" dirty="0" smtClean="0"/>
          </a:p>
          <a:p>
            <a:pPr marL="285750" indent="-285750">
              <a:buFont typeface="Arial" panose="020B0604020202020204" pitchFamily="34" charset="0"/>
              <a:buChar char="•"/>
            </a:pPr>
            <a:r>
              <a:rPr lang="ja-JP" altLang="en-US" dirty="0"/>
              <a:t>制作した</a:t>
            </a:r>
            <a:r>
              <a:rPr lang="ja-JP" altLang="en-US" u="sng" dirty="0"/>
              <a:t>ハンドメイド</a:t>
            </a:r>
            <a:r>
              <a:rPr lang="ja-JP" altLang="en-US" dirty="0"/>
              <a:t>商品や</a:t>
            </a:r>
            <a:r>
              <a:rPr lang="ja-JP" altLang="en-US" u="sng" dirty="0"/>
              <a:t>仕入れた</a:t>
            </a:r>
            <a:r>
              <a:rPr lang="ja-JP" altLang="en-US" dirty="0" smtClean="0"/>
              <a:t>商品などを販売</a:t>
            </a:r>
            <a:endParaRPr lang="en-US" altLang="ja-JP" dirty="0" smtClean="0"/>
          </a:p>
        </p:txBody>
      </p:sp>
      <p:sp>
        <p:nvSpPr>
          <p:cNvPr id="14" name="テキスト ボックス 13"/>
          <p:cNvSpPr txBox="1"/>
          <p:nvPr/>
        </p:nvSpPr>
        <p:spPr>
          <a:xfrm>
            <a:off x="9117623" y="2239328"/>
            <a:ext cx="184731" cy="369332"/>
          </a:xfrm>
          <a:prstGeom prst="rect">
            <a:avLst/>
          </a:prstGeom>
          <a:noFill/>
        </p:spPr>
        <p:txBody>
          <a:bodyPr wrap="none" rtlCol="0">
            <a:spAutoFit/>
          </a:bodyPr>
          <a:lstStyle/>
          <a:p>
            <a:endParaRPr kumimoji="1" lang="ja-JP" altLang="en-US"/>
          </a:p>
        </p:txBody>
      </p:sp>
      <p:sp>
        <p:nvSpPr>
          <p:cNvPr id="16" name="テキスト ボックス 15"/>
          <p:cNvSpPr txBox="1"/>
          <p:nvPr/>
        </p:nvSpPr>
        <p:spPr>
          <a:xfrm>
            <a:off x="8989401" y="3349612"/>
            <a:ext cx="2121944" cy="307777"/>
          </a:xfrm>
          <a:prstGeom prst="rect">
            <a:avLst/>
          </a:prstGeom>
          <a:noFill/>
        </p:spPr>
        <p:txBody>
          <a:bodyPr wrap="square" rtlCol="0">
            <a:spAutoFit/>
          </a:bodyPr>
          <a:lstStyle/>
          <a:p>
            <a:r>
              <a:rPr kumimoji="1" lang="en-US" altLang="ja-JP" sz="1050" dirty="0" smtClean="0"/>
              <a:t>(</a:t>
            </a:r>
            <a:r>
              <a:rPr lang="en-US" altLang="ja-JP" sz="1400" dirty="0" err="1" smtClean="0"/>
              <a:t>ASCll</a:t>
            </a:r>
            <a:r>
              <a:rPr kumimoji="1" lang="en-US" altLang="ja-JP" sz="1400" dirty="0" smtClean="0"/>
              <a:t> 2018/08/19)</a:t>
            </a:r>
            <a:endParaRPr kumimoji="1" lang="ja-JP" altLang="en-US" sz="1400" dirty="0"/>
          </a:p>
        </p:txBody>
      </p:sp>
      <p:sp>
        <p:nvSpPr>
          <p:cNvPr id="18" name="テキスト ボックス 17"/>
          <p:cNvSpPr txBox="1"/>
          <p:nvPr/>
        </p:nvSpPr>
        <p:spPr>
          <a:xfrm>
            <a:off x="8907954" y="6011153"/>
            <a:ext cx="2482163" cy="338554"/>
          </a:xfrm>
          <a:prstGeom prst="rect">
            <a:avLst/>
          </a:prstGeom>
          <a:noFill/>
        </p:spPr>
        <p:txBody>
          <a:bodyPr wrap="square" rtlCol="0">
            <a:spAutoFit/>
          </a:bodyPr>
          <a:lstStyle/>
          <a:p>
            <a:r>
              <a:rPr kumimoji="1" lang="en-US" altLang="ja-JP" sz="1600" dirty="0" smtClean="0"/>
              <a:t>(</a:t>
            </a:r>
            <a:r>
              <a:rPr lang="en-US" altLang="ja-JP" sz="1600" dirty="0" err="1" smtClean="0"/>
              <a:t>mercari</a:t>
            </a:r>
            <a:r>
              <a:rPr kumimoji="1" lang="en-US" altLang="ja-JP" sz="1600" dirty="0" smtClean="0"/>
              <a:t> 2019/06/07)</a:t>
            </a:r>
            <a:endParaRPr kumimoji="1" lang="ja-JP" altLang="en-US" sz="1600" dirty="0"/>
          </a:p>
        </p:txBody>
      </p:sp>
      <p:sp>
        <p:nvSpPr>
          <p:cNvPr id="19" name="テキスト ボックス 18"/>
          <p:cNvSpPr txBox="1"/>
          <p:nvPr/>
        </p:nvSpPr>
        <p:spPr>
          <a:xfrm>
            <a:off x="8907954" y="6223720"/>
            <a:ext cx="2765713" cy="307777"/>
          </a:xfrm>
          <a:prstGeom prst="rect">
            <a:avLst/>
          </a:prstGeom>
          <a:noFill/>
        </p:spPr>
        <p:txBody>
          <a:bodyPr wrap="square" rtlCol="0">
            <a:spAutoFit/>
          </a:bodyPr>
          <a:lstStyle/>
          <a:p>
            <a:r>
              <a:rPr kumimoji="1" lang="en-US" altLang="ja-JP" sz="1400" dirty="0" smtClean="0"/>
              <a:t>(</a:t>
            </a:r>
            <a:r>
              <a:rPr lang="en-US" altLang="ja-JP" sz="1400" dirty="0" err="1" smtClean="0"/>
              <a:t>ASCll</a:t>
            </a:r>
            <a:r>
              <a:rPr kumimoji="1" lang="en-US" altLang="ja-JP" sz="1400" dirty="0" smtClean="0"/>
              <a:t> 2018/08/19)</a:t>
            </a:r>
            <a:endParaRPr kumimoji="1" lang="ja-JP" altLang="en-US" sz="1400" dirty="0"/>
          </a:p>
        </p:txBody>
      </p:sp>
    </p:spTree>
    <p:extLst>
      <p:ext uri="{BB962C8B-B14F-4D97-AF65-F5344CB8AC3E}">
        <p14:creationId xmlns:p14="http://schemas.microsoft.com/office/powerpoint/2010/main" val="177362614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0306D35BD254794FB1A773C17DE767B4" ma:contentTypeVersion="0" ma:contentTypeDescription="新しいドキュメントを作成します。" ma:contentTypeScope="" ma:versionID="2e93fdfd08d26fbbbd5b99ca1278ee2f">
  <xsd:schema xmlns:xsd="http://www.w3.org/2001/XMLSchema" xmlns:xs="http://www.w3.org/2001/XMLSchema" xmlns:p="http://schemas.microsoft.com/office/2006/metadata/properties" targetNamespace="http://schemas.microsoft.com/office/2006/metadata/properties" ma:root="true" ma:fieldsID="aaeda8f51b31920760072b1d0c1ec78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BB1CA1C-D37C-451F-BDE0-4A366B09AF88}">
  <ds:schemaRefs>
    <ds:schemaRef ds:uri="http://schemas.microsoft.com/sharepoint/v3/contenttype/forms"/>
  </ds:schemaRefs>
</ds:datastoreItem>
</file>

<file path=customXml/itemProps2.xml><?xml version="1.0" encoding="utf-8"?>
<ds:datastoreItem xmlns:ds="http://schemas.openxmlformats.org/officeDocument/2006/customXml" ds:itemID="{8A4C4A4A-7F3D-41CB-B4D0-12E858E439C4}">
  <ds:schemaRefs>
    <ds:schemaRef ds:uri="http://purl.org/dc/elements/1.1/"/>
    <ds:schemaRef ds:uri="http://purl.org/dc/terms/"/>
    <ds:schemaRef ds:uri="http://schemas.microsoft.com/internal/obd"/>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8C8F2665-BED8-410E-8B9E-31F974F861DA}">
  <ds:schemaRefs>
    <ds:schemaRef ds:uri="http://purl.org/dc/elements/1.1/"/>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360</TotalTime>
  <Words>1612</Words>
  <Application>Microsoft Office PowerPoint</Application>
  <PresentationFormat>ワイド画面</PresentationFormat>
  <Paragraphs>331</Paragraphs>
  <Slides>35</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35</vt:i4>
      </vt:variant>
    </vt:vector>
  </HeadingPairs>
  <TitlesOfParts>
    <vt:vector size="43" baseType="lpstr">
      <vt:lpstr>BIZ UDPゴシック</vt:lpstr>
      <vt:lpstr>Toppan Bunkyu Midashi Gothic Ex</vt:lpstr>
      <vt:lpstr>メイリオ</vt:lpstr>
      <vt:lpstr>游ゴシック</vt:lpstr>
      <vt:lpstr>游ゴシック Light</vt:lpstr>
      <vt:lpstr>Arial</vt:lpstr>
      <vt:lpstr>Wingdings</vt:lpstr>
      <vt:lpstr>Office テーマ</vt:lpstr>
      <vt:lpstr>「リアルタイムでつながるライブコマース」</vt:lpstr>
      <vt:lpstr>PowerPoint プレゼンテーション</vt:lpstr>
      <vt:lpstr>現状分析 </vt:lpstr>
      <vt:lpstr>現状分析 </vt:lpstr>
      <vt:lpstr>PowerPoint プレゼンテーション</vt:lpstr>
      <vt:lpstr>現状分析 </vt:lpstr>
      <vt:lpstr>現状分析 </vt:lpstr>
      <vt:lpstr>現状分析 </vt:lpstr>
      <vt:lpstr>現状分析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仮説②</vt:lpstr>
      <vt:lpstr>PowerPoint プレゼンテーション</vt:lpstr>
      <vt:lpstr>ライブコマースとオンデマンド配信</vt:lpstr>
      <vt:lpstr>仮説②</vt:lpstr>
      <vt:lpstr>PowerPoint プレゼンテーション</vt:lpstr>
      <vt:lpstr>ライブコマースとテレビショッピング</vt:lpstr>
      <vt:lpstr>仮説③</vt:lpstr>
      <vt:lpstr>学術的インプリケーション</vt:lpstr>
      <vt:lpstr>実務的インプリケーション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目次あああああ</dc:title>
  <dc:creator>渡辺 智也</dc:creator>
  <cp:lastModifiedBy> </cp:lastModifiedBy>
  <cp:revision>114</cp:revision>
  <dcterms:created xsi:type="dcterms:W3CDTF">2020-08-21T12:16:34Z</dcterms:created>
  <dcterms:modified xsi:type="dcterms:W3CDTF">2020-09-03T11:16:10Z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0x0101000306D35BD254794FB1A773C17DE767B4</vt:lpwstr>
  </property>
</Properties>
</file>